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y="5143500" cx="9144000"/>
  <p:notesSz cx="6858000" cy="9144000"/>
  <p:embeddedFontLst>
    <p:embeddedFont>
      <p:font typeface="Roboto"/>
      <p:regular r:id="rId82"/>
      <p:bold r:id="rId83"/>
      <p:italic r:id="rId84"/>
      <p:boldItalic r:id="rId85"/>
    </p:embeddedFont>
    <p:embeddedFont>
      <p:font typeface="Merriweather"/>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Huy Đin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DD299E-CC99-4F08-896F-72C9EF84022A}">
  <a:tblStyle styleId="{ACDD299E-CC99-4F08-896F-72C9EF84022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5.xml"/><Relationship Id="rId86" Type="http://schemas.openxmlformats.org/officeDocument/2006/relationships/font" Target="fonts/Merriweather-regular.fntdata"/><Relationship Id="rId41" Type="http://schemas.openxmlformats.org/officeDocument/2006/relationships/slide" Target="slides/slide34.xml"/><Relationship Id="rId85" Type="http://schemas.openxmlformats.org/officeDocument/2006/relationships/font" Target="fonts/Roboto-boldItalic.fntdata"/><Relationship Id="rId44" Type="http://schemas.openxmlformats.org/officeDocument/2006/relationships/slide" Target="slides/slide37.xml"/><Relationship Id="rId88" Type="http://schemas.openxmlformats.org/officeDocument/2006/relationships/font" Target="fonts/Merriweather-italic.fntdata"/><Relationship Id="rId43" Type="http://schemas.openxmlformats.org/officeDocument/2006/relationships/slide" Target="slides/slide36.xml"/><Relationship Id="rId87" Type="http://schemas.openxmlformats.org/officeDocument/2006/relationships/font" Target="fonts/Merriweather-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Merriweather-boldItalic.fntdata"/><Relationship Id="rId80" Type="http://schemas.openxmlformats.org/officeDocument/2006/relationships/slide" Target="slides/slide73.xml"/><Relationship Id="rId82" Type="http://schemas.openxmlformats.org/officeDocument/2006/relationships/font" Target="fonts/Roboto-regular.fntdata"/><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24T03:38:48.357">
    <p:pos x="6000" y="0"/>
    <p:text>add cho anh thêm mục lục chi tiết các phần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5-24T03:36:07.062">
    <p:pos x="6000" y="0"/>
    <p:text>check lại giúp anh thời gian training</p:text>
  </p:cm>
  <p:cm authorId="0" idx="3" dt="2024-05-24T03:34:15.490">
    <p:pos x="3765" y="701"/>
    <p:text>check lại đây là interation hay epoch</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5-24T04:07:41.534">
    <p:pos x="343" y="494"/>
    <p:text>mục đích cuối cùng của U-net trong bài Denoise diffusion là gì?</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5-29T05:00:55.976">
    <p:pos x="343" y="206"/>
    <p:text>Minh họa ảnh -&gt; attention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e20e73b3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de20e73b3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e89c6258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e89c6258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e89c6258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e89c6258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e89c6258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e89c6258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037e0554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e037e0554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e89c6258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e89c6258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02a5d08e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e02a5d08e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e89c6258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e89c6258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e89c6258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e89c6258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e89c6258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e89c6258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02a5d08e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e02a5d08e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e02a5d08e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e02a5d08e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e89c62582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e89c6258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ebc955c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ebc955c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0abf9b91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e0abf9b91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08e71d1c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e08e71d1c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ebc955c6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ebc955c6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debc955c6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debc955c6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ebc955c6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debc955c6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debc955c6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debc955c6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ebc955c68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debc955c6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debc955c6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debc955c6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e89c6258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e89c6258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debc955c6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debc955c6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ec6a780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ec6a780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ec6a780c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dec6a780c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ec6a780c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dec6a780c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dec6a780c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dec6a780c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dec6a780c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dec6a780c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dec6a780c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dec6a780c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037e0554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037e0554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e89c6258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de89c6258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1f44b7017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71f44b7017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e037e0554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e037e0554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71f44b7017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71f44b701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1f44b701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1f44b701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1f44b70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71f44b70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71f44b701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71f44b701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1f44b701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1f44b701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e08e71d1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e08e71d1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e08e71d1c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e08e71d1c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71f44b701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71f44b701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71f44b7017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71f44b7017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e08e71d1c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e08e71d1c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e89c6258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e89c6258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e08e71d1c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e08e71d1c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e08e71d1c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e08e71d1c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71f44b701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71f44b701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71f44b7017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71f44b7017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71f44b7017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71f44b7017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71f44b701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71f44b701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71f44b7017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71f44b7017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71f44b7017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71f44b7017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71f44b7017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71f44b7017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71f44b7017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71f44b7017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02a5d08e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e02a5d08e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71f44b7017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71f44b7017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71f44b7017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71f44b7017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e037e055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e037e055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e0abf9b91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e0abf9b91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e0abf9b91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e0abf9b91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e16bb4d44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e16bb4d44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e0abf9b91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e0abf9b91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e16bb4d4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e16bb4d4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e16bb4d44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e16bb4d4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e0abf9b91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e0abf9b91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02a5d08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02a5d08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e0abf9b91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e0abf9b91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e16bb4d44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e16bb4d44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e16bb4d44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e16bb4d44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31394D"/>
              </a:buClr>
              <a:buSzPts val="1300"/>
              <a:buFont typeface="Times New Roman"/>
              <a:buChar char="●"/>
            </a:pPr>
            <a:r>
              <a:rPr lang="en" sz="1300">
                <a:solidFill>
                  <a:srgbClr val="31394D"/>
                </a:solidFill>
                <a:latin typeface="Times New Roman"/>
                <a:ea typeface="Times New Roman"/>
                <a:cs typeface="Times New Roman"/>
                <a:sym typeface="Times New Roman"/>
              </a:rPr>
              <a:t>Note ý nghĩa: </a:t>
            </a:r>
            <a:r>
              <a:rPr lang="en" sz="1300">
                <a:solidFill>
                  <a:srgbClr val="31394D"/>
                </a:solidFill>
                <a:latin typeface="Times New Roman"/>
                <a:ea typeface="Times New Roman"/>
                <a:cs typeface="Times New Roman"/>
                <a:sym typeface="Times New Roman"/>
              </a:rPr>
              <a:t>Trong DiT các tham số gamma, beta, alpha ban đầu sẽ được khởi tạo là 0, có nghĩa là từ input sẽ đi thẳng đến output. Điều này có ý nghĩa là model sẽ học từ ảnh noise latent ban đầu =&gt; kết quả cho ra sẽ tốt hơn.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e0abf9b91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e0abf9b91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e16bb4d44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e16bb4d44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e89c6258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e89c6258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e89c6258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e89c6258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8.png"/><Relationship Id="rId9"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colab.research.google.com/drive/1gjUHtFJsGrRXtP7qIEg_lYPoRKlmnyk7?usp=sharing" TargetMode="External"/><Relationship Id="rId4" Type="http://schemas.openxmlformats.org/officeDocument/2006/relationships/image" Target="../media/image34.png"/><Relationship Id="rId11" Type="http://schemas.openxmlformats.org/officeDocument/2006/relationships/image" Target="../media/image20.png"/><Relationship Id="rId10" Type="http://schemas.openxmlformats.org/officeDocument/2006/relationships/image" Target="../media/image4.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33.png"/><Relationship Id="rId8"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4.png"/><Relationship Id="rId13" Type="http://schemas.openxmlformats.org/officeDocument/2006/relationships/image" Target="../media/image48.png"/><Relationship Id="rId12"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35.png"/><Relationship Id="rId15" Type="http://schemas.openxmlformats.org/officeDocument/2006/relationships/image" Target="../media/image43.png"/><Relationship Id="rId14" Type="http://schemas.openxmlformats.org/officeDocument/2006/relationships/image" Target="../media/image52.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36.png"/><Relationship Id="rId8"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colab.research.google.com/drive/1RsEHrSnzPdSEM89vI4XfWvluQThvU4ni?usp=sharing" TargetMode="External"/><Relationship Id="rId4" Type="http://schemas.openxmlformats.org/officeDocument/2006/relationships/image" Target="../media/image41.png"/><Relationship Id="rId5"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drive.google.com/file/d/18_QL6-KdAPXhFjtgNY15XUuTGe8Tz_T7/view?usp=sharing" TargetMode="External"/><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drive.google.com/file/d/18_QL6-KdAPXhFjtgNY15XUuTGe8Tz_T7/view?usp=sharing" TargetMode="External"/><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omments" Target="../comments/comment2.xml"/><Relationship Id="rId4" Type="http://schemas.openxmlformats.org/officeDocument/2006/relationships/hyperlink" Target="https://drive.google.com/file/d/18_QL6-KdAPXhFjtgNY15XUuTGe8Tz_T7/view?usp=sharing" TargetMode="External"/><Relationship Id="rId5" Type="http://schemas.openxmlformats.org/officeDocument/2006/relationships/image" Target="../media/image61.png"/><Relationship Id="rId6"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comments" Target="../comments/comment3.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0.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63.png"/><Relationship Id="rId6"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8.png"/><Relationship Id="rId4" Type="http://schemas.openxmlformats.org/officeDocument/2006/relationships/image" Target="../media/image60.png"/><Relationship Id="rId5"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omments" Target="../comments/comment4.xml"/><Relationship Id="rId4" Type="http://schemas.openxmlformats.org/officeDocument/2006/relationships/image" Target="../media/image69.png"/><Relationship Id="rId5" Type="http://schemas.openxmlformats.org/officeDocument/2006/relationships/image" Target="../media/image76.png"/><Relationship Id="rId6"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0.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5.png"/><Relationship Id="rId4" Type="http://schemas.openxmlformats.org/officeDocument/2006/relationships/image" Target="../media/image84.png"/><Relationship Id="rId5" Type="http://schemas.openxmlformats.org/officeDocument/2006/relationships/image" Target="../media/image79.png"/><Relationship Id="rId6" Type="http://schemas.openxmlformats.org/officeDocument/2006/relationships/image" Target="../media/image9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3.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7.png"/><Relationship Id="rId4" Type="http://schemas.openxmlformats.org/officeDocument/2006/relationships/image" Target="../media/image4.png"/><Relationship Id="rId5" Type="http://schemas.openxmlformats.org/officeDocument/2006/relationships/image" Target="../media/image9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6.png"/><Relationship Id="rId4" Type="http://schemas.openxmlformats.org/officeDocument/2006/relationships/image" Target="../media/image94.png"/><Relationship Id="rId5" Type="http://schemas.openxmlformats.org/officeDocument/2006/relationships/image" Target="../media/image9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3.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8.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14.png"/><Relationship Id="rId8"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04.png"/><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5.png"/><Relationship Id="rId4" Type="http://schemas.openxmlformats.org/officeDocument/2006/relationships/image" Target="../media/image105.png"/><Relationship Id="rId5" Type="http://schemas.openxmlformats.org/officeDocument/2006/relationships/image" Target="../media/image104.png"/><Relationship Id="rId6" Type="http://schemas.openxmlformats.org/officeDocument/2006/relationships/image" Target="../media/image1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0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05.png"/><Relationship Id="rId7" Type="http://schemas.openxmlformats.org/officeDocument/2006/relationships/image" Target="../media/image10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06.png"/><Relationship Id="rId4" Type="http://schemas.openxmlformats.org/officeDocument/2006/relationships/image" Target="../media/image123.png"/><Relationship Id="rId5" Type="http://schemas.openxmlformats.org/officeDocument/2006/relationships/image" Target="../media/image1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4.png"/><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19.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20.png"/><Relationship Id="rId4" Type="http://schemas.openxmlformats.org/officeDocument/2006/relationships/image" Target="../media/image1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8.png"/><Relationship Id="rId4" Type="http://schemas.openxmlformats.org/officeDocument/2006/relationships/image" Target="../media/image126.png"/><Relationship Id="rId5" Type="http://schemas.openxmlformats.org/officeDocument/2006/relationships/image" Target="../media/image1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8.png"/><Relationship Id="rId4" Type="http://schemas.openxmlformats.org/officeDocument/2006/relationships/image" Target="../media/image122.png"/><Relationship Id="rId5" Type="http://schemas.openxmlformats.org/officeDocument/2006/relationships/image" Target="../media/image129.png"/><Relationship Id="rId6" Type="http://schemas.openxmlformats.org/officeDocument/2006/relationships/image" Target="../media/image1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s://kyujinpy.tistory.com/132"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37.png"/><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40.png"/><Relationship Id="rId4" Type="http://schemas.openxmlformats.org/officeDocument/2006/relationships/image" Target="../media/image138.png"/><Relationship Id="rId5" Type="http://schemas.openxmlformats.org/officeDocument/2006/relationships/image" Target="../media/image1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42.png"/><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41.png"/><Relationship Id="rId4" Type="http://schemas.openxmlformats.org/officeDocument/2006/relationships/image" Target="../media/image131.png"/><Relationship Id="rId5" Type="http://schemas.openxmlformats.org/officeDocument/2006/relationships/image" Target="../media/image1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56.png"/><Relationship Id="rId4" Type="http://schemas.openxmlformats.org/officeDocument/2006/relationships/image" Target="../media/image152.png"/><Relationship Id="rId5" Type="http://schemas.openxmlformats.org/officeDocument/2006/relationships/image" Target="../media/image1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55.png"/><Relationship Id="rId4" Type="http://schemas.openxmlformats.org/officeDocument/2006/relationships/image" Target="../media/image160.png"/><Relationship Id="rId9" Type="http://schemas.openxmlformats.org/officeDocument/2006/relationships/image" Target="../media/image148.png"/><Relationship Id="rId5" Type="http://schemas.openxmlformats.org/officeDocument/2006/relationships/image" Target="../media/image159.png"/><Relationship Id="rId6" Type="http://schemas.openxmlformats.org/officeDocument/2006/relationships/image" Target="../media/image158.png"/><Relationship Id="rId7" Type="http://schemas.openxmlformats.org/officeDocument/2006/relationships/image" Target="../media/image162.png"/><Relationship Id="rId8" Type="http://schemas.openxmlformats.org/officeDocument/2006/relationships/image" Target="../media/image1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57.png"/><Relationship Id="rId4" Type="http://schemas.openxmlformats.org/officeDocument/2006/relationships/image" Target="../media/image153.png"/><Relationship Id="rId5" Type="http://schemas.openxmlformats.org/officeDocument/2006/relationships/hyperlink" Target="https://machinelearningcoban.com/2017/08/31/evaluation/" TargetMode="External"/><Relationship Id="rId6" Type="http://schemas.openxmlformats.org/officeDocument/2006/relationships/image" Target="../media/image1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lilianweng.github.io/posts/2021-07-11-diffusion-models/" TargetMode="External"/><Relationship Id="rId4" Type="http://schemas.openxmlformats.org/officeDocument/2006/relationships/image" Target="../media/image2.png"/><Relationship Id="rId10" Type="http://schemas.openxmlformats.org/officeDocument/2006/relationships/image" Target="../media/image7.png"/><Relationship Id="rId9"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1641838" y="777000"/>
            <a:ext cx="5750700" cy="7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40">
                <a:latin typeface="Times New Roman"/>
                <a:ea typeface="Times New Roman"/>
                <a:cs typeface="Times New Roman"/>
                <a:sym typeface="Times New Roman"/>
              </a:rPr>
              <a:t>DIFFUSION </a:t>
            </a:r>
            <a:r>
              <a:rPr lang="en" sz="4040">
                <a:latin typeface="Times New Roman"/>
                <a:ea typeface="Times New Roman"/>
                <a:cs typeface="Times New Roman"/>
                <a:sym typeface="Times New Roman"/>
              </a:rPr>
              <a:t>MODEL</a:t>
            </a:r>
            <a:endParaRPr sz="4040">
              <a:latin typeface="Times New Roman"/>
              <a:ea typeface="Times New Roman"/>
              <a:cs typeface="Times New Roman"/>
              <a:sym typeface="Times New Roman"/>
            </a:endParaRPr>
          </a:p>
        </p:txBody>
      </p:sp>
      <p:sp>
        <p:nvSpPr>
          <p:cNvPr id="65" name="Google Shape;65;p13"/>
          <p:cNvSpPr txBox="1"/>
          <p:nvPr>
            <p:ph idx="1" type="subTitle"/>
          </p:nvPr>
        </p:nvSpPr>
        <p:spPr>
          <a:xfrm>
            <a:off x="7178075" y="4474350"/>
            <a:ext cx="1840200" cy="44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Pham Trinh Duc</a:t>
            </a:r>
            <a:endParaRPr sz="1700">
              <a:solidFill>
                <a:schemeClr val="dk1"/>
              </a:solidFill>
              <a:latin typeface="Times New Roman"/>
              <a:ea typeface="Times New Roman"/>
              <a:cs typeface="Times New Roman"/>
              <a:sym typeface="Times New Roman"/>
            </a:endParaRPr>
          </a:p>
        </p:txBody>
      </p:sp>
      <p:graphicFrame>
        <p:nvGraphicFramePr>
          <p:cNvPr id="66" name="Google Shape;66;p13"/>
          <p:cNvGraphicFramePr/>
          <p:nvPr/>
        </p:nvGraphicFramePr>
        <p:xfrm>
          <a:off x="1404400" y="1914225"/>
          <a:ext cx="3000000" cy="3000000"/>
        </p:xfrm>
        <a:graphic>
          <a:graphicData uri="http://schemas.openxmlformats.org/drawingml/2006/table">
            <a:tbl>
              <a:tblPr>
                <a:noFill/>
                <a:tableStyleId>{ACDD299E-CC99-4F08-896F-72C9EF84022A}</a:tableStyleId>
              </a:tblPr>
              <a:tblGrid>
                <a:gridCol w="6225575"/>
              </a:tblGrid>
              <a:tr h="369725">
                <a:tc>
                  <a:txBody>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00FF00"/>
                    </a:solidFill>
                  </a:tcPr>
                </a:tc>
              </a:tr>
              <a:tr h="369725">
                <a:tc>
                  <a:txBody>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DIFFUSION PROBABILISTIC MODELS</a:t>
                      </a:r>
                      <a:endParaRPr>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9900"/>
                    </a:solidFill>
                  </a:tcPr>
                </a:tc>
              </a:tr>
              <a:tr h="369725">
                <a:tc>
                  <a:txBody>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DENOISE </a:t>
                      </a:r>
                      <a:r>
                        <a:rPr lang="en">
                          <a:latin typeface="Times New Roman"/>
                          <a:ea typeface="Times New Roman"/>
                          <a:cs typeface="Times New Roman"/>
                          <a:sym typeface="Times New Roman"/>
                        </a:rPr>
                        <a:t>DIFFUSION PROBABILISTIC MODELS</a:t>
                      </a:r>
                      <a:endParaRPr>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00FF00"/>
                    </a:solidFill>
                  </a:tcPr>
                </a:tc>
              </a:tr>
              <a:tr h="369725">
                <a:tc>
                  <a:txBody>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STABLE DIFFUSION</a:t>
                      </a:r>
                      <a:endParaRPr>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9900"/>
                    </a:solidFill>
                  </a:tcPr>
                </a:tc>
              </a:tr>
              <a:tr h="369725">
                <a:tc>
                  <a:txBody>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DIFFUSION TRANSFORMERS</a:t>
                      </a:r>
                      <a:endParaRPr>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00FF00"/>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52" name="Shape 152"/>
        <p:cNvGrpSpPr/>
        <p:nvPr/>
      </p:nvGrpSpPr>
      <p:grpSpPr>
        <a:xfrm>
          <a:off x="0" y="0"/>
          <a:ext cx="0" cy="0"/>
          <a:chOff x="0" y="0"/>
          <a:chExt cx="0" cy="0"/>
        </a:xfrm>
      </p:grpSpPr>
      <p:sp>
        <p:nvSpPr>
          <p:cNvPr id="153" name="Google Shape;153;p22"/>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FORWARD FROCESS - Thêm theo T(timesteps) bất kỳ</a:t>
            </a:r>
            <a:endParaRPr>
              <a:latin typeface="Times New Roman"/>
              <a:ea typeface="Times New Roman"/>
              <a:cs typeface="Times New Roman"/>
              <a:sym typeface="Times New Roman"/>
            </a:endParaRPr>
          </a:p>
        </p:txBody>
      </p:sp>
      <p:pic>
        <p:nvPicPr>
          <p:cNvPr id="154" name="Google Shape;154;p22"/>
          <p:cNvPicPr preferRelativeResize="0"/>
          <p:nvPr/>
        </p:nvPicPr>
        <p:blipFill>
          <a:blip r:embed="rId3">
            <a:alphaModFix/>
          </a:blip>
          <a:stretch>
            <a:fillRect/>
          </a:stretch>
        </p:blipFill>
        <p:spPr>
          <a:xfrm>
            <a:off x="4214146" y="1184700"/>
            <a:ext cx="4719075" cy="631737"/>
          </a:xfrm>
          <a:prstGeom prst="rect">
            <a:avLst/>
          </a:prstGeom>
          <a:noFill/>
          <a:ln>
            <a:noFill/>
          </a:ln>
        </p:spPr>
      </p:pic>
      <p:sp>
        <p:nvSpPr>
          <p:cNvPr id="155" name="Google Shape;155;p22"/>
          <p:cNvSpPr txBox="1"/>
          <p:nvPr/>
        </p:nvSpPr>
        <p:spPr>
          <a:xfrm>
            <a:off x="521575" y="1160175"/>
            <a:ext cx="3551700" cy="17856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Từ công thức bên ta thấy nếu muốn thêm nhiễu vào thời điểm t thì phải thông qua t-1 bước trước đó.</a:t>
            </a:r>
            <a:endParaRPr sz="1300">
              <a:solidFill>
                <a:schemeClr val="dk1"/>
              </a:solidFill>
              <a:latin typeface="Times New Roman"/>
              <a:ea typeface="Times New Roman"/>
              <a:cs typeface="Times New Roman"/>
              <a:sym typeface="Times New Roman"/>
            </a:endParaRPr>
          </a:p>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Từ công thức bên ta sẽ biến đổi ra công thức có thể tính được xt chỉ cần x0.</a:t>
            </a:r>
            <a:endParaRPr sz="1300">
              <a:solidFill>
                <a:schemeClr val="dk1"/>
              </a:solidFill>
              <a:latin typeface="Times New Roman"/>
              <a:ea typeface="Times New Roman"/>
              <a:cs typeface="Times New Roman"/>
              <a:sym typeface="Times New Roman"/>
            </a:endParaRPr>
          </a:p>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Why 1-Beta(t)? Khi t càng lớn, giá trị alpha cũng lớn theo. 1 - Beta(t) sẽ giúp lượng nhiễu được thêm vào từ từ.</a:t>
            </a:r>
            <a:endParaRPr sz="1300">
              <a:solidFill>
                <a:schemeClr val="dk1"/>
              </a:solidFill>
              <a:latin typeface="Times New Roman"/>
              <a:ea typeface="Times New Roman"/>
              <a:cs typeface="Times New Roman"/>
              <a:sym typeface="Times New Roman"/>
            </a:endParaRPr>
          </a:p>
        </p:txBody>
      </p:sp>
      <p:pic>
        <p:nvPicPr>
          <p:cNvPr id="156" name="Google Shape;156;p22"/>
          <p:cNvPicPr preferRelativeResize="0"/>
          <p:nvPr/>
        </p:nvPicPr>
        <p:blipFill>
          <a:blip r:embed="rId4">
            <a:alphaModFix/>
          </a:blip>
          <a:stretch>
            <a:fillRect/>
          </a:stretch>
        </p:blipFill>
        <p:spPr>
          <a:xfrm>
            <a:off x="4214138" y="2176225"/>
            <a:ext cx="4269275" cy="384900"/>
          </a:xfrm>
          <a:prstGeom prst="rect">
            <a:avLst/>
          </a:prstGeom>
          <a:noFill/>
          <a:ln>
            <a:noFill/>
          </a:ln>
        </p:spPr>
      </p:pic>
      <p:pic>
        <p:nvPicPr>
          <p:cNvPr id="157" name="Google Shape;157;p22"/>
          <p:cNvPicPr preferRelativeResize="0"/>
          <p:nvPr/>
        </p:nvPicPr>
        <p:blipFill>
          <a:blip r:embed="rId5">
            <a:alphaModFix/>
          </a:blip>
          <a:stretch>
            <a:fillRect/>
          </a:stretch>
        </p:blipFill>
        <p:spPr>
          <a:xfrm>
            <a:off x="4078175" y="2920913"/>
            <a:ext cx="4648176" cy="906000"/>
          </a:xfrm>
          <a:prstGeom prst="rect">
            <a:avLst/>
          </a:prstGeom>
          <a:noFill/>
          <a:ln>
            <a:noFill/>
          </a:ln>
        </p:spPr>
      </p:pic>
      <p:pic>
        <p:nvPicPr>
          <p:cNvPr id="158" name="Google Shape;158;p22"/>
          <p:cNvPicPr preferRelativeResize="0"/>
          <p:nvPr/>
        </p:nvPicPr>
        <p:blipFill>
          <a:blip r:embed="rId6">
            <a:alphaModFix/>
          </a:blip>
          <a:stretch>
            <a:fillRect/>
          </a:stretch>
        </p:blipFill>
        <p:spPr>
          <a:xfrm>
            <a:off x="4078187" y="4186700"/>
            <a:ext cx="4541200" cy="431125"/>
          </a:xfrm>
          <a:prstGeom prst="rect">
            <a:avLst/>
          </a:prstGeom>
          <a:noFill/>
          <a:ln>
            <a:noFill/>
          </a:ln>
        </p:spPr>
      </p:pic>
      <p:pic>
        <p:nvPicPr>
          <p:cNvPr id="159" name="Google Shape;159;p22"/>
          <p:cNvPicPr preferRelativeResize="0"/>
          <p:nvPr/>
        </p:nvPicPr>
        <p:blipFill>
          <a:blip r:embed="rId7">
            <a:alphaModFix/>
          </a:blip>
          <a:stretch>
            <a:fillRect/>
          </a:stretch>
        </p:blipFill>
        <p:spPr>
          <a:xfrm>
            <a:off x="61500" y="4274425"/>
            <a:ext cx="3691474" cy="343400"/>
          </a:xfrm>
          <a:prstGeom prst="rect">
            <a:avLst/>
          </a:prstGeom>
          <a:noFill/>
          <a:ln>
            <a:noFill/>
          </a:ln>
        </p:spPr>
      </p:pic>
      <p:sp>
        <p:nvSpPr>
          <p:cNvPr id="160" name="Google Shape;160;p22"/>
          <p:cNvSpPr/>
          <p:nvPr/>
        </p:nvSpPr>
        <p:spPr>
          <a:xfrm>
            <a:off x="6233275" y="2611575"/>
            <a:ext cx="134700" cy="25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1" name="Google Shape;161;p22"/>
          <p:cNvSpPr/>
          <p:nvPr/>
        </p:nvSpPr>
        <p:spPr>
          <a:xfrm>
            <a:off x="6233275" y="3877363"/>
            <a:ext cx="134700" cy="25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2" name="Google Shape;162;p22"/>
          <p:cNvSpPr/>
          <p:nvPr/>
        </p:nvSpPr>
        <p:spPr>
          <a:xfrm>
            <a:off x="6233275" y="1866875"/>
            <a:ext cx="134700" cy="25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3" name="Google Shape;163;p22"/>
          <p:cNvSpPr/>
          <p:nvPr/>
        </p:nvSpPr>
        <p:spPr>
          <a:xfrm>
            <a:off x="3812075" y="4361975"/>
            <a:ext cx="207000" cy="168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64" name="Google Shape;164;p22"/>
          <p:cNvPicPr preferRelativeResize="0"/>
          <p:nvPr/>
        </p:nvPicPr>
        <p:blipFill rotWithShape="1">
          <a:blip r:embed="rId8">
            <a:alphaModFix/>
          </a:blip>
          <a:srcRect b="0" l="48835" r="5309" t="0"/>
          <a:stretch/>
        </p:blipFill>
        <p:spPr>
          <a:xfrm>
            <a:off x="680724" y="3006900"/>
            <a:ext cx="1361850" cy="1206375"/>
          </a:xfrm>
          <a:prstGeom prst="rect">
            <a:avLst/>
          </a:prstGeom>
          <a:noFill/>
          <a:ln>
            <a:noFill/>
          </a:ln>
        </p:spPr>
      </p:pic>
      <p:pic>
        <p:nvPicPr>
          <p:cNvPr id="165" name="Google Shape;165;p22"/>
          <p:cNvPicPr preferRelativeResize="0"/>
          <p:nvPr/>
        </p:nvPicPr>
        <p:blipFill>
          <a:blip r:embed="rId9">
            <a:alphaModFix/>
          </a:blip>
          <a:stretch>
            <a:fillRect/>
          </a:stretch>
        </p:blipFill>
        <p:spPr>
          <a:xfrm>
            <a:off x="4176050" y="784901"/>
            <a:ext cx="4345483" cy="34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9" name="Shape 169"/>
        <p:cNvGrpSpPr/>
        <p:nvPr/>
      </p:nvGrpSpPr>
      <p:grpSpPr>
        <a:xfrm>
          <a:off x="0" y="0"/>
          <a:ext cx="0" cy="0"/>
          <a:chOff x="0" y="0"/>
          <a:chExt cx="0" cy="0"/>
        </a:xfrm>
      </p:grpSpPr>
      <p:sp>
        <p:nvSpPr>
          <p:cNvPr id="170" name="Google Shape;170;p23"/>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a:solidFill>
                  <a:schemeClr val="dk1"/>
                </a:solidFill>
                <a:latin typeface="Times New Roman"/>
                <a:ea typeface="Times New Roman"/>
                <a:cs typeface="Times New Roman"/>
                <a:sym typeface="Times New Roman"/>
              </a:rPr>
              <a:t>FORWARD FROCESS</a:t>
            </a:r>
            <a:endParaRPr>
              <a:solidFill>
                <a:schemeClr val="dk1"/>
              </a:solidFill>
              <a:latin typeface="Times New Roman"/>
              <a:ea typeface="Times New Roman"/>
              <a:cs typeface="Times New Roman"/>
              <a:sym typeface="Times New Roman"/>
            </a:endParaRPr>
          </a:p>
        </p:txBody>
      </p:sp>
      <p:sp>
        <p:nvSpPr>
          <p:cNvPr id="171" name="Google Shape;171;p23"/>
          <p:cNvSpPr txBox="1"/>
          <p:nvPr/>
        </p:nvSpPr>
        <p:spPr>
          <a:xfrm>
            <a:off x="521575" y="713200"/>
            <a:ext cx="511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u="sng">
                <a:solidFill>
                  <a:schemeClr val="hlink"/>
                </a:solidFill>
                <a:latin typeface="Times New Roman"/>
                <a:ea typeface="Times New Roman"/>
                <a:cs typeface="Times New Roman"/>
                <a:sym typeface="Times New Roman"/>
                <a:hlinkClick r:id="rId3"/>
              </a:rPr>
              <a:t>code</a:t>
            </a:r>
            <a:endParaRPr sz="1300">
              <a:solidFill>
                <a:schemeClr val="dk2"/>
              </a:solidFill>
              <a:latin typeface="Roboto"/>
              <a:ea typeface="Roboto"/>
              <a:cs typeface="Roboto"/>
              <a:sym typeface="Roboto"/>
            </a:endParaRPr>
          </a:p>
        </p:txBody>
      </p:sp>
      <p:pic>
        <p:nvPicPr>
          <p:cNvPr id="172" name="Google Shape;172;p23"/>
          <p:cNvPicPr preferRelativeResize="0"/>
          <p:nvPr/>
        </p:nvPicPr>
        <p:blipFill>
          <a:blip r:embed="rId4">
            <a:alphaModFix/>
          </a:blip>
          <a:stretch>
            <a:fillRect/>
          </a:stretch>
        </p:blipFill>
        <p:spPr>
          <a:xfrm>
            <a:off x="521575" y="1126150"/>
            <a:ext cx="1957049" cy="1287925"/>
          </a:xfrm>
          <a:prstGeom prst="rect">
            <a:avLst/>
          </a:prstGeom>
          <a:noFill/>
          <a:ln>
            <a:noFill/>
          </a:ln>
        </p:spPr>
      </p:pic>
      <p:pic>
        <p:nvPicPr>
          <p:cNvPr id="173" name="Google Shape;173;p23"/>
          <p:cNvPicPr preferRelativeResize="0"/>
          <p:nvPr/>
        </p:nvPicPr>
        <p:blipFill>
          <a:blip r:embed="rId5">
            <a:alphaModFix/>
          </a:blip>
          <a:stretch>
            <a:fillRect/>
          </a:stretch>
        </p:blipFill>
        <p:spPr>
          <a:xfrm>
            <a:off x="3139150" y="1140175"/>
            <a:ext cx="3537141" cy="1259875"/>
          </a:xfrm>
          <a:prstGeom prst="rect">
            <a:avLst/>
          </a:prstGeom>
          <a:noFill/>
          <a:ln>
            <a:noFill/>
          </a:ln>
        </p:spPr>
      </p:pic>
      <p:pic>
        <p:nvPicPr>
          <p:cNvPr id="174" name="Google Shape;174;p23"/>
          <p:cNvPicPr preferRelativeResize="0"/>
          <p:nvPr/>
        </p:nvPicPr>
        <p:blipFill>
          <a:blip r:embed="rId6">
            <a:alphaModFix/>
          </a:blip>
          <a:stretch>
            <a:fillRect/>
          </a:stretch>
        </p:blipFill>
        <p:spPr>
          <a:xfrm>
            <a:off x="7263025" y="1098088"/>
            <a:ext cx="1753725" cy="1287925"/>
          </a:xfrm>
          <a:prstGeom prst="rect">
            <a:avLst/>
          </a:prstGeom>
          <a:noFill/>
          <a:ln>
            <a:noFill/>
          </a:ln>
        </p:spPr>
      </p:pic>
      <p:pic>
        <p:nvPicPr>
          <p:cNvPr id="175" name="Google Shape;175;p23"/>
          <p:cNvPicPr preferRelativeResize="0"/>
          <p:nvPr/>
        </p:nvPicPr>
        <p:blipFill>
          <a:blip r:embed="rId7">
            <a:alphaModFix/>
          </a:blip>
          <a:stretch>
            <a:fillRect/>
          </a:stretch>
        </p:blipFill>
        <p:spPr>
          <a:xfrm>
            <a:off x="521575" y="3119675"/>
            <a:ext cx="2653176" cy="1625901"/>
          </a:xfrm>
          <a:prstGeom prst="rect">
            <a:avLst/>
          </a:prstGeom>
          <a:noFill/>
          <a:ln>
            <a:noFill/>
          </a:ln>
        </p:spPr>
      </p:pic>
      <p:pic>
        <p:nvPicPr>
          <p:cNvPr id="176" name="Google Shape;176;p23"/>
          <p:cNvPicPr preferRelativeResize="0"/>
          <p:nvPr/>
        </p:nvPicPr>
        <p:blipFill>
          <a:blip r:embed="rId8">
            <a:alphaModFix/>
          </a:blip>
          <a:stretch>
            <a:fillRect/>
          </a:stretch>
        </p:blipFill>
        <p:spPr>
          <a:xfrm>
            <a:off x="3795775" y="3119675"/>
            <a:ext cx="2338451" cy="1625900"/>
          </a:xfrm>
          <a:prstGeom prst="rect">
            <a:avLst/>
          </a:prstGeom>
          <a:noFill/>
          <a:ln>
            <a:noFill/>
          </a:ln>
        </p:spPr>
      </p:pic>
      <p:pic>
        <p:nvPicPr>
          <p:cNvPr id="177" name="Google Shape;177;p23"/>
          <p:cNvPicPr preferRelativeResize="0"/>
          <p:nvPr/>
        </p:nvPicPr>
        <p:blipFill>
          <a:blip r:embed="rId9">
            <a:alphaModFix/>
          </a:blip>
          <a:stretch>
            <a:fillRect/>
          </a:stretch>
        </p:blipFill>
        <p:spPr>
          <a:xfrm>
            <a:off x="6335235" y="4073328"/>
            <a:ext cx="2538274" cy="873175"/>
          </a:xfrm>
          <a:prstGeom prst="rect">
            <a:avLst/>
          </a:prstGeom>
          <a:noFill/>
          <a:ln>
            <a:noFill/>
          </a:ln>
        </p:spPr>
      </p:pic>
      <p:sp>
        <p:nvSpPr>
          <p:cNvPr id="178" name="Google Shape;178;p23"/>
          <p:cNvSpPr/>
          <p:nvPr/>
        </p:nvSpPr>
        <p:spPr>
          <a:xfrm>
            <a:off x="6738663" y="1626550"/>
            <a:ext cx="462000" cy="2310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9" name="Google Shape;179;p23"/>
          <p:cNvSpPr/>
          <p:nvPr/>
        </p:nvSpPr>
        <p:spPr>
          <a:xfrm>
            <a:off x="1384600" y="2535863"/>
            <a:ext cx="231000" cy="462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 name="Google Shape;180;p23"/>
          <p:cNvSpPr/>
          <p:nvPr/>
        </p:nvSpPr>
        <p:spPr>
          <a:xfrm>
            <a:off x="3276488" y="3842325"/>
            <a:ext cx="462000" cy="23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1" name="Google Shape;181;p23"/>
          <p:cNvSpPr/>
          <p:nvPr/>
        </p:nvSpPr>
        <p:spPr>
          <a:xfrm>
            <a:off x="2544425" y="1654613"/>
            <a:ext cx="462000" cy="2310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82" name="Google Shape;182;p23"/>
          <p:cNvPicPr preferRelativeResize="0"/>
          <p:nvPr/>
        </p:nvPicPr>
        <p:blipFill>
          <a:blip r:embed="rId10">
            <a:alphaModFix/>
          </a:blip>
          <a:stretch>
            <a:fillRect/>
          </a:stretch>
        </p:blipFill>
        <p:spPr>
          <a:xfrm>
            <a:off x="3139148" y="2400050"/>
            <a:ext cx="2011925" cy="269325"/>
          </a:xfrm>
          <a:prstGeom prst="rect">
            <a:avLst/>
          </a:prstGeom>
          <a:noFill/>
          <a:ln>
            <a:noFill/>
          </a:ln>
        </p:spPr>
      </p:pic>
      <p:pic>
        <p:nvPicPr>
          <p:cNvPr id="183" name="Google Shape;183;p23"/>
          <p:cNvPicPr preferRelativeResize="0"/>
          <p:nvPr/>
        </p:nvPicPr>
        <p:blipFill>
          <a:blip r:embed="rId11">
            <a:alphaModFix/>
          </a:blip>
          <a:stretch>
            <a:fillRect/>
          </a:stretch>
        </p:blipFill>
        <p:spPr>
          <a:xfrm>
            <a:off x="497525" y="4745575"/>
            <a:ext cx="2895185" cy="269325"/>
          </a:xfrm>
          <a:prstGeom prst="rect">
            <a:avLst/>
          </a:prstGeom>
          <a:noFill/>
          <a:ln>
            <a:noFill/>
          </a:ln>
        </p:spPr>
      </p:pic>
      <p:sp>
        <p:nvSpPr>
          <p:cNvPr id="184" name="Google Shape;184;p23"/>
          <p:cNvSpPr txBox="1"/>
          <p:nvPr/>
        </p:nvSpPr>
        <p:spPr>
          <a:xfrm>
            <a:off x="8218050" y="3117850"/>
            <a:ext cx="93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85" name="Google Shape;185;p23"/>
          <p:cNvSpPr txBox="1"/>
          <p:nvPr/>
        </p:nvSpPr>
        <p:spPr>
          <a:xfrm>
            <a:off x="6293050" y="3119625"/>
            <a:ext cx="2800800" cy="1626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    </a:t>
            </a:r>
            <a:r>
              <a:rPr lang="en" sz="1000">
                <a:solidFill>
                  <a:schemeClr val="dk2"/>
                </a:solidFill>
                <a:latin typeface="Roboto"/>
                <a:ea typeface="Roboto"/>
                <a:cs typeface="Roboto"/>
                <a:sym typeface="Roboto"/>
              </a:rPr>
              <a:t>: Quá trình thêm nhiễu qua </a:t>
            </a:r>
            <a:r>
              <a:rPr lang="en" sz="1000">
                <a:solidFill>
                  <a:schemeClr val="dk2"/>
                </a:solidFill>
                <a:latin typeface="Roboto"/>
                <a:ea typeface="Roboto"/>
                <a:cs typeface="Roboto"/>
                <a:sym typeface="Roboto"/>
              </a:rPr>
              <a:t>từng</a:t>
            </a:r>
            <a:r>
              <a:rPr lang="en" sz="1000">
                <a:solidFill>
                  <a:schemeClr val="dk2"/>
                </a:solidFill>
                <a:latin typeface="Roboto"/>
                <a:ea typeface="Roboto"/>
                <a:cs typeface="Roboto"/>
                <a:sym typeface="Roboto"/>
              </a:rPr>
              <a:t> bước(t=50)</a:t>
            </a:r>
            <a:endParaRPr sz="1000">
              <a:solidFill>
                <a:schemeClr val="dk2"/>
              </a:solidFill>
              <a:latin typeface="Roboto"/>
              <a:ea typeface="Roboto"/>
              <a:cs typeface="Roboto"/>
              <a:sym typeface="Roboto"/>
            </a:endParaRPr>
          </a:p>
          <a:p>
            <a:pPr indent="0" lvl="0" marL="0" rtl="0" algn="l">
              <a:spcBef>
                <a:spcPts val="0"/>
              </a:spcBef>
              <a:spcAft>
                <a:spcPts val="0"/>
              </a:spcAft>
              <a:buNone/>
            </a:pPr>
            <a:r>
              <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     : Quá trình thêm nhiễu từ x0 (không thông qua các bước trước đó)</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Quá trình thêm nhiễu.</a:t>
            </a:r>
            <a:endParaRPr sz="1000">
              <a:solidFill>
                <a:schemeClr val="dk2"/>
              </a:solidFill>
              <a:latin typeface="Roboto"/>
              <a:ea typeface="Roboto"/>
              <a:cs typeface="Roboto"/>
              <a:sym typeface="Roboto"/>
            </a:endParaRPr>
          </a:p>
        </p:txBody>
      </p:sp>
      <p:sp>
        <p:nvSpPr>
          <p:cNvPr id="186" name="Google Shape;186;p23"/>
          <p:cNvSpPr/>
          <p:nvPr/>
        </p:nvSpPr>
        <p:spPr>
          <a:xfrm>
            <a:off x="6335225" y="3246694"/>
            <a:ext cx="162000" cy="1272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7" name="Google Shape;187;p23"/>
          <p:cNvSpPr/>
          <p:nvPr/>
        </p:nvSpPr>
        <p:spPr>
          <a:xfrm>
            <a:off x="6335225" y="3585200"/>
            <a:ext cx="162000" cy="12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8" name="Google Shape;188;p23"/>
          <p:cNvSpPr txBox="1"/>
          <p:nvPr/>
        </p:nvSpPr>
        <p:spPr>
          <a:xfrm>
            <a:off x="6279025" y="3079375"/>
            <a:ext cx="2781000" cy="1987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89" name="Google Shape;189;p23"/>
          <p:cNvSpPr txBox="1"/>
          <p:nvPr/>
        </p:nvSpPr>
        <p:spPr>
          <a:xfrm>
            <a:off x="4525500" y="741888"/>
            <a:ext cx="421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thêm từng bước</a:t>
            </a:r>
            <a:endParaRPr sz="1300">
              <a:solidFill>
                <a:schemeClr val="dk2"/>
              </a:solidFill>
              <a:latin typeface="Roboto"/>
              <a:ea typeface="Roboto"/>
              <a:cs typeface="Roboto"/>
              <a:sym typeface="Roboto"/>
            </a:endParaRPr>
          </a:p>
        </p:txBody>
      </p:sp>
      <p:sp>
        <p:nvSpPr>
          <p:cNvPr id="190" name="Google Shape;190;p23"/>
          <p:cNvSpPr txBox="1"/>
          <p:nvPr/>
        </p:nvSpPr>
        <p:spPr>
          <a:xfrm>
            <a:off x="4829400" y="722475"/>
            <a:ext cx="433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91" name="Google Shape;191;p23"/>
          <p:cNvSpPr txBox="1"/>
          <p:nvPr/>
        </p:nvSpPr>
        <p:spPr>
          <a:xfrm>
            <a:off x="4683075" y="335950"/>
            <a:ext cx="3150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tên từng giai đoạn.</a:t>
            </a:r>
            <a:endParaRPr sz="13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95" name="Shape 195"/>
        <p:cNvGrpSpPr/>
        <p:nvPr/>
      </p:nvGrpSpPr>
      <p:grpSpPr>
        <a:xfrm>
          <a:off x="0" y="0"/>
          <a:ext cx="0" cy="0"/>
          <a:chOff x="0" y="0"/>
          <a:chExt cx="0" cy="0"/>
        </a:xfrm>
      </p:grpSpPr>
      <p:sp>
        <p:nvSpPr>
          <p:cNvPr id="196" name="Google Shape;196;p24"/>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REVERSE PROCESS</a:t>
            </a:r>
            <a:endParaRPr sz="1300">
              <a:solidFill>
                <a:schemeClr val="dk2"/>
              </a:solidFill>
              <a:latin typeface="Times New Roman"/>
              <a:ea typeface="Times New Roman"/>
              <a:cs typeface="Times New Roman"/>
              <a:sym typeface="Times New Roman"/>
            </a:endParaRPr>
          </a:p>
        </p:txBody>
      </p:sp>
      <p:sp>
        <p:nvSpPr>
          <p:cNvPr id="197" name="Google Shape;197;p24"/>
          <p:cNvSpPr txBox="1"/>
          <p:nvPr/>
        </p:nvSpPr>
        <p:spPr>
          <a:xfrm>
            <a:off x="521575" y="1023350"/>
            <a:ext cx="59853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Từ ảnh nhiễu hoàn toàn (Isotropic Gaussian),  quá trình reverse sẽ loại bỏ nhiễu từ từ để khôi phục lại hình ảnh ban đầu.</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Tương tự như forward ta có thể tính                 để dự đoán ra hình ảnh trước đó? Không may là không dễ dàng ước tính                  vì nó cần phải sử dụng toàn bộ tập dữ liệu, từ đó các tác giả đề xuất việc </a:t>
            </a:r>
            <a:r>
              <a:rPr lang="en" sz="1300">
                <a:solidFill>
                  <a:schemeClr val="dk1"/>
                </a:solidFill>
                <a:latin typeface="Times New Roman"/>
                <a:ea typeface="Times New Roman"/>
                <a:cs typeface="Times New Roman"/>
                <a:sym typeface="Times New Roman"/>
              </a:rPr>
              <a:t>thiết kế</a:t>
            </a:r>
            <a:r>
              <a:rPr lang="en" sz="13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một</a:t>
            </a:r>
            <a:r>
              <a:rPr lang="en" sz="1300">
                <a:solidFill>
                  <a:schemeClr val="dk1"/>
                </a:solidFill>
                <a:latin typeface="Times New Roman"/>
                <a:ea typeface="Times New Roman"/>
                <a:cs typeface="Times New Roman"/>
                <a:sym typeface="Times New Roman"/>
              </a:rPr>
              <a:t> mô hình học để ước tính xác suất có điều kiện này.</a:t>
            </a:r>
            <a:endParaRPr sz="1300">
              <a:solidFill>
                <a:schemeClr val="dk1"/>
              </a:solidFill>
              <a:latin typeface="Times New Roman"/>
              <a:ea typeface="Times New Roman"/>
              <a:cs typeface="Times New Roman"/>
              <a:sym typeface="Times New Roman"/>
            </a:endParaRPr>
          </a:p>
        </p:txBody>
      </p:sp>
      <p:pic>
        <p:nvPicPr>
          <p:cNvPr descr="{&quot;aid&quot;:null,&quot;id&quot;:&quot;3&quot;,&quot;font&quot;:{&quot;family&quot;:&quot;Times New Roman&quot;,&quot;size&quot;:13,&quot;color&quot;:&quot;#31394D&quot;},&quot;type&quot;:&quot;$$&quot;,&quot;backgroundColor&quot;:&quot;#D9EAD3&quot;,&quot;code&quot;:&quot;$$q\\left(_{x_{t-1}\\left|\\right|x_{t}}\\right)$$&quot;,&quot;ts&quot;:1716730645356,&quot;cs&quot;:&quot;o2AF6+DPJgUzhu4kM924kA==&quot;,&quot;size&quot;:{&quot;width&quot;:66,&quot;height&quot;:21.166666666666668}}" id="198" name="Google Shape;198;p24"/>
          <p:cNvPicPr preferRelativeResize="0"/>
          <p:nvPr/>
        </p:nvPicPr>
        <p:blipFill>
          <a:blip r:embed="rId3">
            <a:alphaModFix/>
          </a:blip>
          <a:stretch>
            <a:fillRect/>
          </a:stretch>
        </p:blipFill>
        <p:spPr>
          <a:xfrm>
            <a:off x="3670925" y="1716275"/>
            <a:ext cx="628650" cy="201613"/>
          </a:xfrm>
          <a:prstGeom prst="rect">
            <a:avLst/>
          </a:prstGeom>
          <a:noFill/>
          <a:ln>
            <a:noFill/>
          </a:ln>
        </p:spPr>
      </p:pic>
      <p:pic>
        <p:nvPicPr>
          <p:cNvPr descr="{&quot;aid&quot;:null,&quot;id&quot;:&quot;3&quot;,&quot;font&quot;:{&quot;family&quot;:&quot;Times New Roman&quot;,&quot;size&quot;:13,&quot;color&quot;:&quot;#31394D&quot;},&quot;type&quot;:&quot;$$&quot;,&quot;backgroundColor&quot;:&quot;#D9EAD3&quot;,&quot;code&quot;:&quot;$$q\\left(_{x_{t-1}\\left|\\right|x_{t}}\\right)$$&quot;,&quot;ts&quot;:1716730645356,&quot;cs&quot;:&quot;o2AF6+DPJgUzhu4kM924kA==&quot;,&quot;size&quot;:{&quot;width&quot;:66,&quot;height&quot;:21.166666666666668}}" id="199" name="Google Shape;199;p24"/>
          <p:cNvPicPr preferRelativeResize="0"/>
          <p:nvPr/>
        </p:nvPicPr>
        <p:blipFill>
          <a:blip r:embed="rId3">
            <a:alphaModFix/>
          </a:blip>
          <a:stretch>
            <a:fillRect/>
          </a:stretch>
        </p:blipFill>
        <p:spPr>
          <a:xfrm>
            <a:off x="3493100" y="1514663"/>
            <a:ext cx="628650" cy="201613"/>
          </a:xfrm>
          <a:prstGeom prst="rect">
            <a:avLst/>
          </a:prstGeom>
          <a:noFill/>
          <a:ln>
            <a:noFill/>
          </a:ln>
        </p:spPr>
      </p:pic>
      <p:pic>
        <p:nvPicPr>
          <p:cNvPr id="200" name="Google Shape;200;p24"/>
          <p:cNvPicPr preferRelativeResize="0"/>
          <p:nvPr/>
        </p:nvPicPr>
        <p:blipFill>
          <a:blip r:embed="rId4">
            <a:alphaModFix/>
          </a:blip>
          <a:stretch>
            <a:fillRect/>
          </a:stretch>
        </p:blipFill>
        <p:spPr>
          <a:xfrm>
            <a:off x="1162650" y="2661603"/>
            <a:ext cx="6818700" cy="1150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04" name="Shape 204"/>
        <p:cNvGrpSpPr/>
        <p:nvPr/>
      </p:nvGrpSpPr>
      <p:grpSpPr>
        <a:xfrm>
          <a:off x="0" y="0"/>
          <a:ext cx="0" cy="0"/>
          <a:chOff x="0" y="0"/>
          <a:chExt cx="0" cy="0"/>
        </a:xfrm>
      </p:grpSpPr>
      <p:sp>
        <p:nvSpPr>
          <p:cNvPr id="205" name="Google Shape;205;p25"/>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REVERSE PROCESS</a:t>
            </a:r>
            <a:endParaRPr sz="1300">
              <a:solidFill>
                <a:schemeClr val="dk2"/>
              </a:solidFill>
              <a:latin typeface="Times New Roman"/>
              <a:ea typeface="Times New Roman"/>
              <a:cs typeface="Times New Roman"/>
              <a:sym typeface="Times New Roman"/>
            </a:endParaRPr>
          </a:p>
        </p:txBody>
      </p:sp>
      <p:pic>
        <p:nvPicPr>
          <p:cNvPr id="206" name="Google Shape;206;p25"/>
          <p:cNvPicPr preferRelativeResize="0"/>
          <p:nvPr/>
        </p:nvPicPr>
        <p:blipFill>
          <a:blip r:embed="rId3">
            <a:alphaModFix/>
          </a:blip>
          <a:stretch>
            <a:fillRect/>
          </a:stretch>
        </p:blipFill>
        <p:spPr>
          <a:xfrm>
            <a:off x="597123" y="1117225"/>
            <a:ext cx="5150650" cy="1116175"/>
          </a:xfrm>
          <a:prstGeom prst="rect">
            <a:avLst/>
          </a:prstGeom>
          <a:noFill/>
          <a:ln>
            <a:noFill/>
          </a:ln>
        </p:spPr>
      </p:pic>
      <p:pic>
        <p:nvPicPr>
          <p:cNvPr id="207" name="Google Shape;207;p25"/>
          <p:cNvPicPr preferRelativeResize="0"/>
          <p:nvPr/>
        </p:nvPicPr>
        <p:blipFill>
          <a:blip r:embed="rId4">
            <a:alphaModFix/>
          </a:blip>
          <a:stretch>
            <a:fillRect/>
          </a:stretch>
        </p:blipFill>
        <p:spPr>
          <a:xfrm>
            <a:off x="6436600" y="1117225"/>
            <a:ext cx="2339896" cy="746775"/>
          </a:xfrm>
          <a:prstGeom prst="rect">
            <a:avLst/>
          </a:prstGeom>
          <a:noFill/>
          <a:ln>
            <a:noFill/>
          </a:ln>
        </p:spPr>
      </p:pic>
      <p:sp>
        <p:nvSpPr>
          <p:cNvPr id="208" name="Google Shape;208;p25"/>
          <p:cNvSpPr txBox="1"/>
          <p:nvPr/>
        </p:nvSpPr>
        <p:spPr>
          <a:xfrm>
            <a:off x="545650" y="2442925"/>
            <a:ext cx="5253600" cy="2122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Target Distribution: đây là phân phối mục tiêu cần được ước lượng. Nó thể hiện xác suất có điều kiện </a:t>
            </a:r>
            <a:r>
              <a:rPr lang="en" sz="1300">
                <a:solidFill>
                  <a:schemeClr val="dk1"/>
                </a:solidFill>
                <a:latin typeface="Times New Roman"/>
                <a:ea typeface="Times New Roman"/>
                <a:cs typeface="Times New Roman"/>
                <a:sym typeface="Times New Roman"/>
              </a:rPr>
              <a:t>của </a:t>
            </a:r>
            <a:r>
              <a:rPr lang="en" sz="1300">
                <a:solidFill>
                  <a:schemeClr val="dk1"/>
                </a:solidFill>
                <a:latin typeface="Times New Roman"/>
                <a:ea typeface="Times New Roman"/>
                <a:cs typeface="Times New Roman"/>
                <a:sym typeface="Times New Roman"/>
              </a:rPr>
              <a:t>        khi biết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 sz="1300">
                <a:solidFill>
                  <a:schemeClr val="dk1"/>
                </a:solidFill>
                <a:latin typeface="Times New Roman"/>
                <a:ea typeface="Times New Roman"/>
                <a:cs typeface="Times New Roman"/>
                <a:sym typeface="Times New Roman"/>
              </a:rPr>
              <a:t>Approximated Distribution: đây là phân phối xấp xỉ được mô hình hóa bởi mạng neural network với các tham số có thể học của mô hình là θ.</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Roboto"/>
              <a:buChar char="●"/>
            </a:pPr>
            <a:r>
              <a:rPr lang="en" sz="1300">
                <a:solidFill>
                  <a:schemeClr val="dk1"/>
                </a:solidFill>
                <a:latin typeface="Times New Roman"/>
                <a:ea typeface="Times New Roman"/>
                <a:cs typeface="Times New Roman"/>
                <a:sym typeface="Times New Roman"/>
              </a:rPr>
              <a:t>θ</a:t>
            </a:r>
            <a:r>
              <a:rPr lang="en" sz="1300">
                <a:solidFill>
                  <a:schemeClr val="dk2"/>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là </a:t>
            </a:r>
            <a:r>
              <a:rPr lang="en" sz="1300">
                <a:solidFill>
                  <a:schemeClr val="dk1"/>
                </a:solidFill>
                <a:latin typeface="Times New Roman"/>
                <a:ea typeface="Times New Roman"/>
                <a:cs typeface="Times New Roman"/>
                <a:sym typeface="Times New Roman"/>
              </a:rPr>
              <a:t>tập hợp các tham số của mạng nơ-ron, được tối ưu hóa trong quá trình huấn luyện để làm cho phân phối xấp xỉ.</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Mục tiêu của mô hình là học các tham số θ sao cho phân phối</a:t>
            </a:r>
            <a:endParaRPr sz="13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00">
                <a:solidFill>
                  <a:schemeClr val="dk1"/>
                </a:solidFill>
                <a:latin typeface="Times New Roman"/>
                <a:ea typeface="Times New Roman"/>
                <a:cs typeface="Times New Roman"/>
                <a:sym typeface="Times New Roman"/>
              </a:rPr>
              <a:t>                       xấp xỉ với phân phối</a:t>
            </a:r>
            <a:endParaRPr sz="1300">
              <a:solidFill>
                <a:schemeClr val="dk1"/>
              </a:solidFill>
              <a:latin typeface="Times New Roman"/>
              <a:ea typeface="Times New Roman"/>
              <a:cs typeface="Times New Roman"/>
              <a:sym typeface="Times New Roman"/>
            </a:endParaRPr>
          </a:p>
        </p:txBody>
      </p:sp>
      <p:pic>
        <p:nvPicPr>
          <p:cNvPr descr="{&quot;code&quot;:&quot;$$x_{t-1}$$&quot;,&quot;font&quot;:{&quot;size&quot;:13,&quot;color&quot;:&quot;#666666&quot;,&quot;family&quot;:&quot;Roboto&quot;},&quot;type&quot;:&quot;$$&quot;,&quot;backgroundColor&quot;:&quot;#D9EAD3&quot;,&quot;aid&quot;:null,&quot;id&quot;:&quot;1&quot;,&quot;ts&quot;:1716729911924,&quot;cs&quot;:&quot;VNsP/6a5ArqJfp7s565ioQ==&quot;,&quot;size&quot;:{&quot;width&quot;:29.5,&quot;height&quot;:10.666666666666666}}" id="209" name="Google Shape;209;p25"/>
          <p:cNvPicPr preferRelativeResize="0"/>
          <p:nvPr/>
        </p:nvPicPr>
        <p:blipFill>
          <a:blip r:embed="rId5">
            <a:alphaModFix/>
          </a:blip>
          <a:stretch>
            <a:fillRect/>
          </a:stretch>
        </p:blipFill>
        <p:spPr>
          <a:xfrm>
            <a:off x="3626325" y="2804575"/>
            <a:ext cx="280988" cy="101600"/>
          </a:xfrm>
          <a:prstGeom prst="rect">
            <a:avLst/>
          </a:prstGeom>
          <a:noFill/>
          <a:ln>
            <a:noFill/>
          </a:ln>
        </p:spPr>
      </p:pic>
      <p:pic>
        <p:nvPicPr>
          <p:cNvPr descr="{&quot;backgroundColorModified&quot;:false,&quot;backgroundColor&quot;:&quot;#D9EAD3&quot;,&quot;aid&quot;:null,&quot;type&quot;:&quot;$$&quot;,&quot;code&quot;:&quot;$$x_{t}$$&quot;,&quot;id&quot;:&quot;2&quot;,&quot;font&quot;:{&quot;color&quot;:&quot;#666666&quot;,&quot;size&quot;:13,&quot;family&quot;:&quot;Roboto&quot;},&quot;ts&quot;:1716729966435,&quot;cs&quot;:&quot;ITrXLcz7u1PNA1NA1cpsQw==&quot;,&quot;size&quot;:{&quot;width&quot;:14.333333333333334,&quot;height&quot;:10.5}}" id="210" name="Google Shape;210;p25"/>
          <p:cNvPicPr preferRelativeResize="0"/>
          <p:nvPr/>
        </p:nvPicPr>
        <p:blipFill>
          <a:blip r:embed="rId6">
            <a:alphaModFix/>
          </a:blip>
          <a:stretch>
            <a:fillRect/>
          </a:stretch>
        </p:blipFill>
        <p:spPr>
          <a:xfrm>
            <a:off x="4474525" y="2805363"/>
            <a:ext cx="136525" cy="100013"/>
          </a:xfrm>
          <a:prstGeom prst="rect">
            <a:avLst/>
          </a:prstGeom>
          <a:noFill/>
          <a:ln>
            <a:noFill/>
          </a:ln>
        </p:spPr>
      </p:pic>
      <p:pic>
        <p:nvPicPr>
          <p:cNvPr descr="{&quot;font&quot;:{&quot;size&quot;:12,&quot;family&quot;:&quot;Arial&quot;,&quot;color&quot;:&quot;#000000&quot;},&quot;backgroundColor&quot;:&quot;#D9EAD3&quot;,&quot;code&quot;:&quot;$$q\\left(x_{t-1}|x_{t}\\right)$$&quot;,&quot;aid&quot;:null,&quot;id&quot;:&quot;4&quot;,&quot;type&quot;:&quot;$$&quot;,&quot;ts&quot;:1716731116092,&quot;cs&quot;:&quot;Bn9DiI1re6GvIZpdMtc2gg==&quot;,&quot;size&quot;:{&quot;width&quot;:80.5,&quot;height&quot;:18.833333333333332}}" id="211" name="Google Shape;211;p25"/>
          <p:cNvPicPr preferRelativeResize="0"/>
          <p:nvPr/>
        </p:nvPicPr>
        <p:blipFill>
          <a:blip r:embed="rId7">
            <a:alphaModFix/>
          </a:blip>
          <a:stretch>
            <a:fillRect/>
          </a:stretch>
        </p:blipFill>
        <p:spPr>
          <a:xfrm>
            <a:off x="3465631" y="4120225"/>
            <a:ext cx="766763" cy="179388"/>
          </a:xfrm>
          <a:prstGeom prst="rect">
            <a:avLst/>
          </a:prstGeom>
          <a:noFill/>
          <a:ln>
            <a:noFill/>
          </a:ln>
        </p:spPr>
      </p:pic>
      <p:pic>
        <p:nvPicPr>
          <p:cNvPr descr="{&quot;id&quot;:&quot;5&quot;,&quot;font&quot;:{&quot;color&quot;:&quot;#000000&quot;,&quot;family&quot;:&quot;Arial&quot;,&quot;size&quot;:12},&quot;backgroundColor&quot;:&quot;#D9EAD3&quot;,&quot;code&quot;:&quot;$$p_{\\theta}\\left(x_{t-1}\\left|\\right|x_{t}\\right)$$&quot;,&quot;aid&quot;:null,&quot;type&quot;:&quot;$$&quot;,&quot;ts&quot;:1716731273067,&quot;cs&quot;:&quot;QQ+Yuhv694j1ujEqsFCrLw==&quot;,&quot;size&quot;:{&quot;width&quot;:98,&quot;height&quot;:18.833333333333332}}" id="212" name="Google Shape;212;p25"/>
          <p:cNvPicPr preferRelativeResize="0"/>
          <p:nvPr/>
        </p:nvPicPr>
        <p:blipFill>
          <a:blip r:embed="rId8">
            <a:alphaModFix/>
          </a:blip>
          <a:stretch>
            <a:fillRect/>
          </a:stretch>
        </p:blipFill>
        <p:spPr>
          <a:xfrm>
            <a:off x="1072575" y="4120225"/>
            <a:ext cx="933450" cy="179388"/>
          </a:xfrm>
          <a:prstGeom prst="rect">
            <a:avLst/>
          </a:prstGeom>
          <a:noFill/>
          <a:ln>
            <a:noFill/>
          </a:ln>
        </p:spPr>
      </p:pic>
      <p:sp>
        <p:nvSpPr>
          <p:cNvPr id="213" name="Google Shape;213;p25"/>
          <p:cNvSpPr txBox="1"/>
          <p:nvPr/>
        </p:nvSpPr>
        <p:spPr>
          <a:xfrm>
            <a:off x="6282800" y="2378000"/>
            <a:ext cx="2647500" cy="24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                   : </a:t>
            </a:r>
            <a:r>
              <a:rPr lang="en" sz="1100">
                <a:solidFill>
                  <a:schemeClr val="dk2"/>
                </a:solidFill>
                <a:latin typeface="Times New Roman"/>
                <a:ea typeface="Times New Roman"/>
                <a:cs typeface="Times New Roman"/>
                <a:sym typeface="Times New Roman"/>
              </a:rPr>
              <a:t>giá trị trung bình(mean) của phân phối q phụ thuộc vào      và      .</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dk2"/>
                </a:solidFill>
                <a:latin typeface="Times New Roman"/>
                <a:ea typeface="Times New Roman"/>
                <a:cs typeface="Times New Roman"/>
                <a:sym typeface="Times New Roman"/>
              </a:rPr>
              <a:t>        : covariance matrix với     là hệ số và I là ma trận đơn vị.</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dk2"/>
                </a:solidFill>
                <a:latin typeface="Times New Roman"/>
                <a:ea typeface="Times New Roman"/>
                <a:cs typeface="Times New Roman"/>
                <a:sym typeface="Times New Roman"/>
              </a:rPr>
              <a:t>                  : giá trị trung bình của phân phối, được mô hình hóa bởi mạng nơ-ron phụ thuộc vào      và t.</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dk2"/>
                </a:solidFill>
                <a:latin typeface="Times New Roman"/>
                <a:ea typeface="Times New Roman"/>
                <a:cs typeface="Times New Roman"/>
                <a:sym typeface="Times New Roman"/>
              </a:rPr>
              <a:t>	      : </a:t>
            </a:r>
            <a:r>
              <a:rPr lang="en" sz="1100">
                <a:solidFill>
                  <a:schemeClr val="dk2"/>
                </a:solidFill>
                <a:latin typeface="Times New Roman"/>
                <a:ea typeface="Times New Roman"/>
                <a:cs typeface="Times New Roman"/>
                <a:sym typeface="Times New Roman"/>
              </a:rPr>
              <a:t>covariance matrix, được mô hình hóa bởi mạng nơ-ron phụ thuộc vào      và t.</a:t>
            </a:r>
            <a:endParaRPr sz="1100">
              <a:solidFill>
                <a:schemeClr val="dk2"/>
              </a:solidFill>
              <a:latin typeface="Times New Roman"/>
              <a:ea typeface="Times New Roman"/>
              <a:cs typeface="Times New Roman"/>
              <a:sym typeface="Times New Roman"/>
            </a:endParaRPr>
          </a:p>
        </p:txBody>
      </p:sp>
      <p:pic>
        <p:nvPicPr>
          <p:cNvPr descr="{&quot;aid&quot;:null,&quot;backgroundColor&quot;:&quot;#D9EAD3&quot;,&quot;code&quot;:&quot;$$\\mu_{t}\\left(x_{t},\\,x_{0}\\right)$$&quot;,&quot;id&quot;:&quot;6&quot;,&quot;font&quot;:{&quot;size&quot;:13,&quot;color&quot;:&quot;#666666&quot;,&quot;family&quot;:&quot;Times New Roman&quot;},&quot;type&quot;:&quot;$$&quot;,&quot;ts&quot;:1716731701952,&quot;cs&quot;:&quot;50hJ7Zv4uoQQV05xl1J/1Q==&quot;,&quot;size&quot;:{&quot;width&quot;:75.33333333333333,&quot;height&quot;:17.666666666666668}}" id="214" name="Google Shape;214;p25"/>
          <p:cNvPicPr preferRelativeResize="0"/>
          <p:nvPr/>
        </p:nvPicPr>
        <p:blipFill>
          <a:blip r:embed="rId9">
            <a:alphaModFix/>
          </a:blip>
          <a:stretch>
            <a:fillRect/>
          </a:stretch>
        </p:blipFill>
        <p:spPr>
          <a:xfrm>
            <a:off x="6407425" y="2487613"/>
            <a:ext cx="717550" cy="168275"/>
          </a:xfrm>
          <a:prstGeom prst="rect">
            <a:avLst/>
          </a:prstGeom>
          <a:noFill/>
          <a:ln>
            <a:noFill/>
          </a:ln>
        </p:spPr>
      </p:pic>
      <p:pic>
        <p:nvPicPr>
          <p:cNvPr descr="{&quot;font&quot;:{&quot;family&quot;:&quot;Times New Roman&quot;,&quot;size&quot;:13,&quot;color&quot;:&quot;#666666&quot;},&quot;aid&quot;:null,&quot;code&quot;:&quot;$$\\beta_{t}I$$&quot;,&quot;id&quot;:&quot;7&quot;,&quot;backgroundColor&quot;:&quot;#D9EAD3&quot;,&quot;type&quot;:&quot;$$&quot;,&quot;ts&quot;:1716731797374,&quot;cs&quot;:&quot;7W3MGIKVxo+jDTYePzjZwg==&quot;,&quot;size&quot;:{&quot;width&quot;:24.333333333333332,&quot;height&quot;:15.833333333333334}}" id="215" name="Google Shape;215;p25"/>
          <p:cNvPicPr preferRelativeResize="0"/>
          <p:nvPr/>
        </p:nvPicPr>
        <p:blipFill>
          <a:blip r:embed="rId10">
            <a:alphaModFix/>
          </a:blip>
          <a:stretch>
            <a:fillRect/>
          </a:stretch>
        </p:blipFill>
        <p:spPr>
          <a:xfrm>
            <a:off x="6368413" y="3006400"/>
            <a:ext cx="231775" cy="150813"/>
          </a:xfrm>
          <a:prstGeom prst="rect">
            <a:avLst/>
          </a:prstGeom>
          <a:noFill/>
          <a:ln>
            <a:noFill/>
          </a:ln>
        </p:spPr>
      </p:pic>
      <p:pic>
        <p:nvPicPr>
          <p:cNvPr descr="{&quot;backgroundColor&quot;:&quot;#D9EAD3&quot;,&quot;code&quot;:&quot;$$\\mu_{\\theta}\\left(x_{t},\\,t\\right)$$&quot;,&quot;type&quot;:&quot;$$&quot;,&quot;id&quot;:&quot;8&quot;,&quot;font&quot;:{&quot;color&quot;:&quot;#666666&quot;,&quot;family&quot;:&quot;Times New Roman&quot;,&quot;size&quot;:13},&quot;aid&quot;:null,&quot;backgroundColorModified&quot;:false,&quot;ts&quot;:1716731879747,&quot;cs&quot;:&quot;YduGezBAktnE5CkayjdJEw==&quot;,&quot;size&quot;:{&quot;width&quot;:65.33333333333333,&quot;height&quot;:17.666666666666668}}" id="216" name="Google Shape;216;p25"/>
          <p:cNvPicPr preferRelativeResize="0"/>
          <p:nvPr/>
        </p:nvPicPr>
        <p:blipFill>
          <a:blip r:embed="rId11">
            <a:alphaModFix/>
          </a:blip>
          <a:stretch>
            <a:fillRect/>
          </a:stretch>
        </p:blipFill>
        <p:spPr>
          <a:xfrm>
            <a:off x="6368425" y="3507719"/>
            <a:ext cx="622300" cy="168275"/>
          </a:xfrm>
          <a:prstGeom prst="rect">
            <a:avLst/>
          </a:prstGeom>
          <a:noFill/>
          <a:ln>
            <a:noFill/>
          </a:ln>
        </p:spPr>
      </p:pic>
      <p:pic>
        <p:nvPicPr>
          <p:cNvPr descr="{&quot;backgroundColor&quot;:&quot;#D9EAD3&quot;,&quot;backgroundColorModified&quot;:false,&quot;aid&quot;:null,&quot;id&quot;:&quot;9&quot;,&quot;code&quot;:&quot;$$\\Sigma_{\\theta}\\left(x_{t},t\\right)$$&quot;,&quot;type&quot;:&quot;$$&quot;,&quot;font&quot;:{&quot;family&quot;:&quot;Times New Roman&quot;,&quot;size&quot;:13,&quot;color&quot;:&quot;#666666&quot;},&quot;ts&quot;:1716731912890,&quot;cs&quot;:&quot;I1U8v57OPblbfXgT3mg/Yw==&quot;,&quot;size&quot;:{&quot;width&quot;:64,&quot;height&quot;:17.666666666666668}}" id="217" name="Google Shape;217;p25"/>
          <p:cNvPicPr preferRelativeResize="0"/>
          <p:nvPr/>
        </p:nvPicPr>
        <p:blipFill>
          <a:blip r:embed="rId12">
            <a:alphaModFix/>
          </a:blip>
          <a:stretch>
            <a:fillRect/>
          </a:stretch>
        </p:blipFill>
        <p:spPr>
          <a:xfrm>
            <a:off x="6407425" y="4163675"/>
            <a:ext cx="609600" cy="168275"/>
          </a:xfrm>
          <a:prstGeom prst="rect">
            <a:avLst/>
          </a:prstGeom>
          <a:noFill/>
          <a:ln>
            <a:noFill/>
          </a:ln>
        </p:spPr>
      </p:pic>
      <p:pic>
        <p:nvPicPr>
          <p:cNvPr descr="{&quot;backgroundColorModified&quot;:false,&quot;backgroundColor&quot;:&quot;#D9EAD3&quot;,&quot;aid&quot;:null,&quot;type&quot;:&quot;$$&quot;,&quot;code&quot;:&quot;$$x_{t}$$&quot;,&quot;id&quot;:&quot;2&quot;,&quot;font&quot;:{&quot;color&quot;:&quot;#666666&quot;,&quot;size&quot;:13,&quot;family&quot;:&quot;Roboto&quot;},&quot;ts&quot;:1716729966435,&quot;cs&quot;:&quot;ITrXLcz7u1PNA1NA1cpsQw==&quot;,&quot;size&quot;:{&quot;width&quot;:14.333333333333334,&quot;height&quot;:10.5}}" id="218" name="Google Shape;218;p25"/>
          <p:cNvPicPr preferRelativeResize="0"/>
          <p:nvPr/>
        </p:nvPicPr>
        <p:blipFill>
          <a:blip r:embed="rId6">
            <a:alphaModFix/>
          </a:blip>
          <a:stretch>
            <a:fillRect/>
          </a:stretch>
        </p:blipFill>
        <p:spPr>
          <a:xfrm>
            <a:off x="7891675" y="2704563"/>
            <a:ext cx="136525" cy="100013"/>
          </a:xfrm>
          <a:prstGeom prst="rect">
            <a:avLst/>
          </a:prstGeom>
          <a:noFill/>
          <a:ln>
            <a:noFill/>
          </a:ln>
        </p:spPr>
      </p:pic>
      <p:pic>
        <p:nvPicPr>
          <p:cNvPr descr="{&quot;backgroundColor&quot;:&quot;#D9EAD3&quot;,&quot;code&quot;:&quot;$$x_{0}$$&quot;,&quot;font&quot;:{&quot;color&quot;:&quot;#666666&quot;,&quot;size&quot;:11,&quot;family&quot;:&quot;Times New Roman&quot;},&quot;id&quot;:&quot;10&quot;,&quot;type&quot;:&quot;$$&quot;,&quot;aid&quot;:null,&quot;ts&quot;:1716732047927,&quot;cs&quot;:&quot;8LDvf3J4qW3Rv53hzrN8DA==&quot;,&quot;size&quot;:{&quot;width&quot;:13.333333333333334,&quot;height&quot;:9.166666666666666}}" id="219" name="Google Shape;219;p25"/>
          <p:cNvPicPr preferRelativeResize="0"/>
          <p:nvPr/>
        </p:nvPicPr>
        <p:blipFill>
          <a:blip r:embed="rId13">
            <a:alphaModFix/>
          </a:blip>
          <a:stretch>
            <a:fillRect/>
          </a:stretch>
        </p:blipFill>
        <p:spPr>
          <a:xfrm>
            <a:off x="8248225" y="2710913"/>
            <a:ext cx="127000" cy="87313"/>
          </a:xfrm>
          <a:prstGeom prst="rect">
            <a:avLst/>
          </a:prstGeom>
          <a:noFill/>
          <a:ln>
            <a:noFill/>
          </a:ln>
        </p:spPr>
      </p:pic>
      <p:pic>
        <p:nvPicPr>
          <p:cNvPr descr="{&quot;aid&quot;:null,&quot;font&quot;:{&quot;color&quot;:&quot;#666666&quot;,&quot;size&quot;:13,&quot;family&quot;:&quot;Times New Roman&quot;},&quot;code&quot;:&quot;$$\\beta_{t}$$&quot;,&quot;id&quot;:&quot;11&quot;,&quot;type&quot;:&quot;$$&quot;,&quot;backgroundColor&quot;:&quot;#D9EAD3&quot;,&quot;ts&quot;:1716732171596,&quot;cs&quot;:&quot;JfO1ctmfdCzfifyK4mUONQ==&quot;,&quot;size&quot;:{&quot;width&quot;:14.166666666666666,&quot;height&quot;:15.833333333333334}}" id="220" name="Google Shape;220;p25"/>
          <p:cNvPicPr preferRelativeResize="0"/>
          <p:nvPr/>
        </p:nvPicPr>
        <p:blipFill>
          <a:blip r:embed="rId14">
            <a:alphaModFix/>
          </a:blip>
          <a:stretch>
            <a:fillRect/>
          </a:stretch>
        </p:blipFill>
        <p:spPr>
          <a:xfrm>
            <a:off x="7977525" y="3006400"/>
            <a:ext cx="134938" cy="150813"/>
          </a:xfrm>
          <a:prstGeom prst="rect">
            <a:avLst/>
          </a:prstGeom>
          <a:noFill/>
          <a:ln>
            <a:noFill/>
          </a:ln>
        </p:spPr>
      </p:pic>
      <p:pic>
        <p:nvPicPr>
          <p:cNvPr descr="{&quot;backgroundColorModified&quot;:false,&quot;backgroundColor&quot;:&quot;#D9EAD3&quot;,&quot;aid&quot;:null,&quot;type&quot;:&quot;$$&quot;,&quot;code&quot;:&quot;$$x_{t}$$&quot;,&quot;id&quot;:&quot;2&quot;,&quot;font&quot;:{&quot;color&quot;:&quot;#666666&quot;,&quot;size&quot;:13,&quot;family&quot;:&quot;Roboto&quot;},&quot;ts&quot;:1716729966435,&quot;cs&quot;:&quot;ITrXLcz7u1PNA1NA1cpsQw==&quot;,&quot;size&quot;:{&quot;width&quot;:14.333333333333334,&quot;height&quot;:10.5}}" id="221" name="Google Shape;221;p25"/>
          <p:cNvPicPr preferRelativeResize="0"/>
          <p:nvPr/>
        </p:nvPicPr>
        <p:blipFill>
          <a:blip r:embed="rId6">
            <a:alphaModFix/>
          </a:blip>
          <a:stretch>
            <a:fillRect/>
          </a:stretch>
        </p:blipFill>
        <p:spPr>
          <a:xfrm>
            <a:off x="7200775" y="3879438"/>
            <a:ext cx="136525" cy="100013"/>
          </a:xfrm>
          <a:prstGeom prst="rect">
            <a:avLst/>
          </a:prstGeom>
          <a:noFill/>
          <a:ln>
            <a:noFill/>
          </a:ln>
        </p:spPr>
      </p:pic>
      <p:sp>
        <p:nvSpPr>
          <p:cNvPr id="222" name="Google Shape;222;p25"/>
          <p:cNvSpPr/>
          <p:nvPr/>
        </p:nvSpPr>
        <p:spPr>
          <a:xfrm>
            <a:off x="2299337" y="1158175"/>
            <a:ext cx="2977200" cy="332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3" name="Google Shape;223;p25"/>
          <p:cNvSpPr/>
          <p:nvPr/>
        </p:nvSpPr>
        <p:spPr>
          <a:xfrm>
            <a:off x="2450475" y="622988"/>
            <a:ext cx="3164400" cy="284700"/>
          </a:xfrm>
          <a:prstGeom prst="wedgeRoundRectCallout">
            <a:avLst>
              <a:gd fmla="val -39909" name="adj1"/>
              <a:gd fmla="val 158891"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Roboto"/>
                <a:ea typeface="Roboto"/>
                <a:cs typeface="Roboto"/>
                <a:sym typeface="Roboto"/>
              </a:rPr>
              <a:t>Phân phối mục tiêu -&gt; khó đạt được</a:t>
            </a:r>
            <a:endParaRPr sz="1100">
              <a:solidFill>
                <a:srgbClr val="FF0000"/>
              </a:solidFill>
              <a:latin typeface="Roboto"/>
              <a:ea typeface="Roboto"/>
              <a:cs typeface="Roboto"/>
              <a:sym typeface="Roboto"/>
            </a:endParaRPr>
          </a:p>
        </p:txBody>
      </p:sp>
      <p:sp>
        <p:nvSpPr>
          <p:cNvPr id="224" name="Google Shape;224;p25"/>
          <p:cNvSpPr/>
          <p:nvPr/>
        </p:nvSpPr>
        <p:spPr>
          <a:xfrm>
            <a:off x="2450487" y="1531600"/>
            <a:ext cx="2977200" cy="332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5" name="Google Shape;225;p25"/>
          <p:cNvSpPr/>
          <p:nvPr/>
        </p:nvSpPr>
        <p:spPr>
          <a:xfrm>
            <a:off x="3151750" y="2011112"/>
            <a:ext cx="2647500" cy="284700"/>
          </a:xfrm>
          <a:prstGeom prst="wedgeRoundRectCallout">
            <a:avLst>
              <a:gd fmla="val -50852" name="adj1"/>
              <a:gd fmla="val -98529"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Roboto"/>
                <a:ea typeface="Roboto"/>
                <a:cs typeface="Roboto"/>
                <a:sym typeface="Roboto"/>
              </a:rPr>
              <a:t>Phân phối x</a:t>
            </a:r>
            <a:r>
              <a:rPr lang="en" sz="1100">
                <a:solidFill>
                  <a:srgbClr val="FF0000"/>
                </a:solidFill>
                <a:latin typeface="Roboto"/>
                <a:ea typeface="Roboto"/>
                <a:cs typeface="Roboto"/>
                <a:sym typeface="Roboto"/>
              </a:rPr>
              <a:t>ấp xỉ phân phối </a:t>
            </a:r>
            <a:r>
              <a:rPr lang="en" sz="1100">
                <a:solidFill>
                  <a:srgbClr val="FF0000"/>
                </a:solidFill>
                <a:latin typeface="Roboto"/>
                <a:ea typeface="Roboto"/>
                <a:cs typeface="Roboto"/>
                <a:sym typeface="Roboto"/>
              </a:rPr>
              <a:t>mục tiêu</a:t>
            </a:r>
            <a:endParaRPr sz="1100">
              <a:solidFill>
                <a:srgbClr val="FF0000"/>
              </a:solidFill>
              <a:latin typeface="Roboto"/>
              <a:ea typeface="Roboto"/>
              <a:cs typeface="Roboto"/>
              <a:sym typeface="Roboto"/>
            </a:endParaRPr>
          </a:p>
        </p:txBody>
      </p:sp>
      <p:pic>
        <p:nvPicPr>
          <p:cNvPr id="226" name="Google Shape;226;p25"/>
          <p:cNvPicPr preferRelativeResize="0"/>
          <p:nvPr/>
        </p:nvPicPr>
        <p:blipFill>
          <a:blip r:embed="rId15">
            <a:alphaModFix/>
          </a:blip>
          <a:stretch>
            <a:fillRect/>
          </a:stretch>
        </p:blipFill>
        <p:spPr>
          <a:xfrm>
            <a:off x="6600199" y="0"/>
            <a:ext cx="2528973" cy="9471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30" name="Shape 230"/>
        <p:cNvGrpSpPr/>
        <p:nvPr/>
      </p:nvGrpSpPr>
      <p:grpSpPr>
        <a:xfrm>
          <a:off x="0" y="0"/>
          <a:ext cx="0" cy="0"/>
          <a:chOff x="0" y="0"/>
          <a:chExt cx="0" cy="0"/>
        </a:xfrm>
      </p:grpSpPr>
      <p:sp>
        <p:nvSpPr>
          <p:cNvPr id="231" name="Google Shape;231;p26"/>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a:t>
            </a:r>
            <a:endParaRPr>
              <a:latin typeface="Times New Roman"/>
              <a:ea typeface="Times New Roman"/>
              <a:cs typeface="Times New Roman"/>
              <a:sym typeface="Times New Roman"/>
            </a:endParaRPr>
          </a:p>
        </p:txBody>
      </p:sp>
      <p:sp>
        <p:nvSpPr>
          <p:cNvPr id="232" name="Google Shape;232;p26"/>
          <p:cNvSpPr txBox="1"/>
          <p:nvPr/>
        </p:nvSpPr>
        <p:spPr>
          <a:xfrm>
            <a:off x="521575" y="713200"/>
            <a:ext cx="511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dk2"/>
                </a:solidFill>
                <a:latin typeface="Roboto"/>
                <a:ea typeface="Roboto"/>
                <a:cs typeface="Roboto"/>
                <a:sym typeface="Roboto"/>
              </a:rPr>
              <a:t>.</a:t>
            </a:r>
            <a:r>
              <a:rPr i="1" lang="en" sz="1300" u="sng">
                <a:solidFill>
                  <a:schemeClr val="hlink"/>
                </a:solidFill>
                <a:latin typeface="Roboto"/>
                <a:ea typeface="Roboto"/>
                <a:cs typeface="Roboto"/>
                <a:sym typeface="Roboto"/>
                <a:hlinkClick r:id="rId3"/>
              </a:rPr>
              <a:t>code</a:t>
            </a:r>
            <a:endParaRPr sz="1300">
              <a:solidFill>
                <a:schemeClr val="dk2"/>
              </a:solidFill>
              <a:latin typeface="Roboto"/>
              <a:ea typeface="Roboto"/>
              <a:cs typeface="Roboto"/>
              <a:sym typeface="Roboto"/>
            </a:endParaRPr>
          </a:p>
        </p:txBody>
      </p:sp>
      <p:sp>
        <p:nvSpPr>
          <p:cNvPr id="233" name="Google Shape;233;p26"/>
          <p:cNvSpPr txBox="1"/>
          <p:nvPr/>
        </p:nvSpPr>
        <p:spPr>
          <a:xfrm>
            <a:off x="545650" y="1294300"/>
            <a:ext cx="37461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Ta sẽ thiết kế 1 mạng MLP đơn giản để dự đoán ra mean và variance.</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Từ đó thiết kế 1 Diffusion model.</a:t>
            </a:r>
            <a:endParaRPr sz="1300">
              <a:solidFill>
                <a:schemeClr val="dk2"/>
              </a:solidFill>
              <a:latin typeface="Roboto"/>
              <a:ea typeface="Roboto"/>
              <a:cs typeface="Roboto"/>
              <a:sym typeface="Roboto"/>
            </a:endParaRPr>
          </a:p>
        </p:txBody>
      </p:sp>
      <p:pic>
        <p:nvPicPr>
          <p:cNvPr id="234" name="Google Shape;234;p26"/>
          <p:cNvPicPr preferRelativeResize="0"/>
          <p:nvPr/>
        </p:nvPicPr>
        <p:blipFill>
          <a:blip r:embed="rId4">
            <a:alphaModFix/>
          </a:blip>
          <a:stretch>
            <a:fillRect/>
          </a:stretch>
        </p:blipFill>
        <p:spPr>
          <a:xfrm>
            <a:off x="521575" y="2571750"/>
            <a:ext cx="4542851" cy="2041529"/>
          </a:xfrm>
          <a:prstGeom prst="rect">
            <a:avLst/>
          </a:prstGeom>
          <a:noFill/>
          <a:ln>
            <a:noFill/>
          </a:ln>
        </p:spPr>
      </p:pic>
      <p:pic>
        <p:nvPicPr>
          <p:cNvPr id="235" name="Google Shape;235;p26"/>
          <p:cNvPicPr preferRelativeResize="0"/>
          <p:nvPr/>
        </p:nvPicPr>
        <p:blipFill>
          <a:blip r:embed="rId5">
            <a:alphaModFix/>
          </a:blip>
          <a:stretch>
            <a:fillRect/>
          </a:stretch>
        </p:blipFill>
        <p:spPr>
          <a:xfrm>
            <a:off x="5088499" y="425526"/>
            <a:ext cx="4055503" cy="4717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39" name="Shape 239"/>
        <p:cNvGrpSpPr/>
        <p:nvPr/>
      </p:nvGrpSpPr>
      <p:grpSpPr>
        <a:xfrm>
          <a:off x="0" y="0"/>
          <a:ext cx="0" cy="0"/>
          <a:chOff x="0" y="0"/>
          <a:chExt cx="0" cy="0"/>
        </a:xfrm>
      </p:grpSpPr>
      <p:sp>
        <p:nvSpPr>
          <p:cNvPr id="240" name="Google Shape;240;p27"/>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a:t>
            </a:r>
            <a:endParaRPr>
              <a:latin typeface="Times New Roman"/>
              <a:ea typeface="Times New Roman"/>
              <a:cs typeface="Times New Roman"/>
              <a:sym typeface="Times New Roman"/>
            </a:endParaRPr>
          </a:p>
        </p:txBody>
      </p:sp>
      <p:sp>
        <p:nvSpPr>
          <p:cNvPr id="241" name="Google Shape;241;p27"/>
          <p:cNvSpPr txBox="1"/>
          <p:nvPr/>
        </p:nvSpPr>
        <p:spPr>
          <a:xfrm>
            <a:off x="502275" y="814363"/>
            <a:ext cx="84975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0D0D0D"/>
                </a:solidFill>
                <a:highlight>
                  <a:srgbClr val="FFFFFF"/>
                </a:highlight>
                <a:latin typeface="Roboto"/>
                <a:ea typeface="Roboto"/>
                <a:cs typeface="Roboto"/>
                <a:sym typeface="Roboto"/>
              </a:rPr>
              <a:t>KL Divergence: </a:t>
            </a:r>
            <a:r>
              <a:rPr lang="en" sz="1200">
                <a:solidFill>
                  <a:srgbClr val="0D0D0D"/>
                </a:solidFill>
                <a:highlight>
                  <a:srgbClr val="FFFFFF"/>
                </a:highlight>
                <a:latin typeface="Roboto"/>
                <a:ea typeface="Roboto"/>
                <a:cs typeface="Roboto"/>
                <a:sym typeface="Roboto"/>
              </a:rPr>
              <a:t>KL divergence (Kullback-Leibler divergence) là một phương pháp đo lường sự khác biệt giữa hai phân phối xác suất.</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b="1" sz="1650">
              <a:solidFill>
                <a:srgbClr val="0D0D0D"/>
              </a:solidFill>
              <a:highlight>
                <a:srgbClr val="FFFFFF"/>
              </a:highlight>
              <a:latin typeface="Roboto"/>
              <a:ea typeface="Roboto"/>
              <a:cs typeface="Roboto"/>
              <a:sym typeface="Roboto"/>
            </a:endParaRPr>
          </a:p>
        </p:txBody>
      </p:sp>
      <p:pic>
        <p:nvPicPr>
          <p:cNvPr id="242" name="Google Shape;242;p27"/>
          <p:cNvPicPr preferRelativeResize="0"/>
          <p:nvPr/>
        </p:nvPicPr>
        <p:blipFill>
          <a:blip r:embed="rId3">
            <a:alphaModFix/>
          </a:blip>
          <a:stretch>
            <a:fillRect/>
          </a:stretch>
        </p:blipFill>
        <p:spPr>
          <a:xfrm>
            <a:off x="457238" y="2223800"/>
            <a:ext cx="4222070" cy="2798026"/>
          </a:xfrm>
          <a:prstGeom prst="rect">
            <a:avLst/>
          </a:prstGeom>
          <a:noFill/>
          <a:ln>
            <a:noFill/>
          </a:ln>
        </p:spPr>
      </p:pic>
      <p:sp>
        <p:nvSpPr>
          <p:cNvPr id="243" name="Google Shape;243;p27"/>
          <p:cNvSpPr txBox="1"/>
          <p:nvPr/>
        </p:nvSpPr>
        <p:spPr>
          <a:xfrm>
            <a:off x="502275" y="1698950"/>
            <a:ext cx="16494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Định nghĩa</a:t>
            </a:r>
            <a:endParaRPr sz="1300">
              <a:solidFill>
                <a:schemeClr val="dk1"/>
              </a:solidFill>
              <a:latin typeface="Roboto"/>
              <a:ea typeface="Roboto"/>
              <a:cs typeface="Roboto"/>
              <a:sym typeface="Roboto"/>
            </a:endParaRPr>
          </a:p>
        </p:txBody>
      </p:sp>
      <p:sp>
        <p:nvSpPr>
          <p:cNvPr id="244" name="Google Shape;244;p27"/>
          <p:cNvSpPr txBox="1"/>
          <p:nvPr/>
        </p:nvSpPr>
        <p:spPr>
          <a:xfrm>
            <a:off x="5062550" y="1650525"/>
            <a:ext cx="16494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Ý nghĩa</a:t>
            </a:r>
            <a:endParaRPr sz="1300">
              <a:solidFill>
                <a:schemeClr val="dk1"/>
              </a:solidFill>
              <a:latin typeface="Roboto"/>
              <a:ea typeface="Roboto"/>
              <a:cs typeface="Roboto"/>
              <a:sym typeface="Roboto"/>
            </a:endParaRPr>
          </a:p>
        </p:txBody>
      </p:sp>
      <p:pic>
        <p:nvPicPr>
          <p:cNvPr id="245" name="Google Shape;245;p27"/>
          <p:cNvPicPr preferRelativeResize="0"/>
          <p:nvPr/>
        </p:nvPicPr>
        <p:blipFill>
          <a:blip r:embed="rId4">
            <a:alphaModFix/>
          </a:blip>
          <a:stretch>
            <a:fillRect/>
          </a:stretch>
        </p:blipFill>
        <p:spPr>
          <a:xfrm>
            <a:off x="5062545" y="2062250"/>
            <a:ext cx="3739195" cy="2959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49" name="Shape 249"/>
        <p:cNvGrpSpPr/>
        <p:nvPr/>
      </p:nvGrpSpPr>
      <p:grpSpPr>
        <a:xfrm>
          <a:off x="0" y="0"/>
          <a:ext cx="0" cy="0"/>
          <a:chOff x="0" y="0"/>
          <a:chExt cx="0" cy="0"/>
        </a:xfrm>
      </p:grpSpPr>
      <p:sp>
        <p:nvSpPr>
          <p:cNvPr id="250" name="Google Shape;250;p28"/>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a:t>
            </a:r>
            <a:endParaRPr sz="1300">
              <a:solidFill>
                <a:schemeClr val="dk2"/>
              </a:solidFill>
              <a:latin typeface="Times New Roman"/>
              <a:ea typeface="Times New Roman"/>
              <a:cs typeface="Times New Roman"/>
              <a:sym typeface="Times New Roman"/>
            </a:endParaRPr>
          </a:p>
        </p:txBody>
      </p:sp>
      <p:sp>
        <p:nvSpPr>
          <p:cNvPr id="251" name="Google Shape;251;p28"/>
          <p:cNvSpPr txBox="1"/>
          <p:nvPr/>
        </p:nvSpPr>
        <p:spPr>
          <a:xfrm>
            <a:off x="545650" y="728500"/>
            <a:ext cx="511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u="sng">
                <a:solidFill>
                  <a:schemeClr val="hlink"/>
                </a:solidFill>
                <a:latin typeface="Roboto"/>
                <a:ea typeface="Roboto"/>
                <a:cs typeface="Roboto"/>
                <a:sym typeface="Roboto"/>
                <a:hlinkClick r:id="rId3"/>
              </a:rPr>
              <a:t>code</a:t>
            </a:r>
            <a:endParaRPr sz="1300">
              <a:solidFill>
                <a:schemeClr val="dk2"/>
              </a:solidFill>
              <a:latin typeface="Roboto"/>
              <a:ea typeface="Roboto"/>
              <a:cs typeface="Roboto"/>
              <a:sym typeface="Roboto"/>
            </a:endParaRPr>
          </a:p>
        </p:txBody>
      </p:sp>
      <p:pic>
        <p:nvPicPr>
          <p:cNvPr id="252" name="Google Shape;252;p28"/>
          <p:cNvPicPr preferRelativeResize="0"/>
          <p:nvPr/>
        </p:nvPicPr>
        <p:blipFill>
          <a:blip r:embed="rId4">
            <a:alphaModFix/>
          </a:blip>
          <a:stretch>
            <a:fillRect/>
          </a:stretch>
        </p:blipFill>
        <p:spPr>
          <a:xfrm>
            <a:off x="484713" y="1933488"/>
            <a:ext cx="3283425" cy="748591"/>
          </a:xfrm>
          <a:prstGeom prst="rect">
            <a:avLst/>
          </a:prstGeom>
          <a:noFill/>
          <a:ln>
            <a:noFill/>
          </a:ln>
        </p:spPr>
      </p:pic>
      <p:sp>
        <p:nvSpPr>
          <p:cNvPr id="253" name="Google Shape;253;p28"/>
          <p:cNvSpPr txBox="1"/>
          <p:nvPr/>
        </p:nvSpPr>
        <p:spPr>
          <a:xfrm>
            <a:off x="484725" y="2699575"/>
            <a:ext cx="250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hàm loss do tác giả đề xuất.</a:t>
            </a:r>
            <a:endParaRPr sz="1300">
              <a:solidFill>
                <a:schemeClr val="dk1"/>
              </a:solidFill>
              <a:latin typeface="Times New Roman"/>
              <a:ea typeface="Times New Roman"/>
              <a:cs typeface="Times New Roman"/>
              <a:sym typeface="Times New Roman"/>
            </a:endParaRPr>
          </a:p>
        </p:txBody>
      </p:sp>
      <p:pic>
        <p:nvPicPr>
          <p:cNvPr id="254" name="Google Shape;254;p28"/>
          <p:cNvPicPr preferRelativeResize="0"/>
          <p:nvPr/>
        </p:nvPicPr>
        <p:blipFill>
          <a:blip r:embed="rId5">
            <a:alphaModFix/>
          </a:blip>
          <a:stretch>
            <a:fillRect/>
          </a:stretch>
        </p:blipFill>
        <p:spPr>
          <a:xfrm>
            <a:off x="4971875" y="1442588"/>
            <a:ext cx="4172124" cy="1928925"/>
          </a:xfrm>
          <a:prstGeom prst="rect">
            <a:avLst/>
          </a:prstGeom>
          <a:noFill/>
          <a:ln>
            <a:noFill/>
          </a:ln>
        </p:spPr>
      </p:pic>
      <p:sp>
        <p:nvSpPr>
          <p:cNvPr id="255" name="Google Shape;255;p28"/>
          <p:cNvSpPr/>
          <p:nvPr/>
        </p:nvSpPr>
        <p:spPr>
          <a:xfrm>
            <a:off x="3805888" y="2114565"/>
            <a:ext cx="1077300" cy="5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Transform</a:t>
            </a:r>
            <a:endParaRPr sz="1000">
              <a:latin typeface="Roboto"/>
              <a:ea typeface="Roboto"/>
              <a:cs typeface="Roboto"/>
              <a:sym typeface="Roboto"/>
            </a:endParaRPr>
          </a:p>
        </p:txBody>
      </p:sp>
      <p:sp>
        <p:nvSpPr>
          <p:cNvPr id="256" name="Google Shape;256;p28"/>
          <p:cNvSpPr txBox="1"/>
          <p:nvPr/>
        </p:nvSpPr>
        <p:spPr>
          <a:xfrm>
            <a:off x="5020750" y="3608000"/>
            <a:ext cx="3904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1B1B1B"/>
                </a:solidFill>
                <a:highlight>
                  <a:srgbClr val="FFFFFF"/>
                </a:highlight>
              </a:rPr>
              <a:t>Như vậy, KL Divergence là 1 cách để đó </a:t>
            </a:r>
            <a:r>
              <a:rPr i="1" lang="en" sz="1350">
                <a:solidFill>
                  <a:srgbClr val="1B1B1B"/>
                </a:solidFill>
                <a:highlight>
                  <a:srgbClr val="FFFFFF"/>
                </a:highlight>
              </a:rPr>
              <a:t>tổn thất</a:t>
            </a:r>
            <a:r>
              <a:rPr lang="en" sz="1350">
                <a:solidFill>
                  <a:srgbClr val="1B1B1B"/>
                </a:solidFill>
                <a:highlight>
                  <a:srgbClr val="FFFFFF"/>
                </a:highlight>
              </a:rPr>
              <a:t> khi ước lượng, xấp xỉ 1 phân phối P bằng phân phối Q.</a:t>
            </a:r>
            <a:endParaRPr sz="1300">
              <a:solidFill>
                <a:schemeClr val="dk2"/>
              </a:solidFill>
              <a:latin typeface="Roboto"/>
              <a:ea typeface="Roboto"/>
              <a:cs typeface="Roboto"/>
              <a:sym typeface="Roboto"/>
            </a:endParaRPr>
          </a:p>
        </p:txBody>
      </p:sp>
      <p:pic>
        <p:nvPicPr>
          <p:cNvPr id="257" name="Google Shape;257;p28"/>
          <p:cNvPicPr preferRelativeResize="0"/>
          <p:nvPr/>
        </p:nvPicPr>
        <p:blipFill>
          <a:blip r:embed="rId6">
            <a:alphaModFix/>
          </a:blip>
          <a:stretch>
            <a:fillRect/>
          </a:stretch>
        </p:blipFill>
        <p:spPr>
          <a:xfrm>
            <a:off x="484725" y="3502175"/>
            <a:ext cx="4172126" cy="866415"/>
          </a:xfrm>
          <a:prstGeom prst="rect">
            <a:avLst/>
          </a:prstGeom>
          <a:noFill/>
          <a:ln>
            <a:noFill/>
          </a:ln>
        </p:spPr>
      </p:pic>
      <p:sp>
        <p:nvSpPr>
          <p:cNvPr id="258" name="Google Shape;258;p28"/>
          <p:cNvSpPr/>
          <p:nvPr/>
        </p:nvSpPr>
        <p:spPr>
          <a:xfrm>
            <a:off x="1047174" y="3769188"/>
            <a:ext cx="352500" cy="332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9" name="Google Shape;259;p28"/>
          <p:cNvSpPr/>
          <p:nvPr/>
        </p:nvSpPr>
        <p:spPr>
          <a:xfrm>
            <a:off x="889675" y="4642350"/>
            <a:ext cx="1202700" cy="400200"/>
          </a:xfrm>
          <a:prstGeom prst="wedgeRoundRectCallout">
            <a:avLst>
              <a:gd fmla="val -33836" name="adj1"/>
              <a:gd fmla="val -22547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Roboto"/>
                <a:ea typeface="Roboto"/>
                <a:cs typeface="Roboto"/>
                <a:sym typeface="Roboto"/>
              </a:rPr>
              <a:t>Phân phối Forward</a:t>
            </a:r>
            <a:endParaRPr sz="1100">
              <a:solidFill>
                <a:srgbClr val="FF0000"/>
              </a:solidFill>
              <a:latin typeface="Roboto"/>
              <a:ea typeface="Roboto"/>
              <a:cs typeface="Roboto"/>
              <a:sym typeface="Roboto"/>
            </a:endParaRPr>
          </a:p>
        </p:txBody>
      </p:sp>
      <p:sp>
        <p:nvSpPr>
          <p:cNvPr id="260" name="Google Shape;260;p28"/>
          <p:cNvSpPr/>
          <p:nvPr/>
        </p:nvSpPr>
        <p:spPr>
          <a:xfrm>
            <a:off x="1465499" y="3769188"/>
            <a:ext cx="352500" cy="332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1" name="Google Shape;261;p28"/>
          <p:cNvSpPr/>
          <p:nvPr/>
        </p:nvSpPr>
        <p:spPr>
          <a:xfrm>
            <a:off x="2208750" y="4642350"/>
            <a:ext cx="1202700" cy="384900"/>
          </a:xfrm>
          <a:prstGeom prst="wedgeRoundRectCallout">
            <a:avLst>
              <a:gd fmla="val -99727" name="adj1"/>
              <a:gd fmla="val -237759"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Roboto"/>
                <a:ea typeface="Roboto"/>
                <a:cs typeface="Roboto"/>
                <a:sym typeface="Roboto"/>
              </a:rPr>
              <a:t>Phân phối R</a:t>
            </a:r>
            <a:r>
              <a:rPr lang="en" sz="1100">
                <a:solidFill>
                  <a:srgbClr val="FF0000"/>
                </a:solidFill>
                <a:latin typeface="Roboto"/>
                <a:ea typeface="Roboto"/>
                <a:cs typeface="Roboto"/>
                <a:sym typeface="Roboto"/>
              </a:rPr>
              <a:t>everse</a:t>
            </a:r>
            <a:endParaRPr sz="1100">
              <a:solidFill>
                <a:srgbClr val="FF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65" name="Shape 265"/>
        <p:cNvGrpSpPr/>
        <p:nvPr/>
      </p:nvGrpSpPr>
      <p:grpSpPr>
        <a:xfrm>
          <a:off x="0" y="0"/>
          <a:ext cx="0" cy="0"/>
          <a:chOff x="0" y="0"/>
          <a:chExt cx="0" cy="0"/>
        </a:xfrm>
      </p:grpSpPr>
      <p:sp>
        <p:nvSpPr>
          <p:cNvPr id="266" name="Google Shape;266;p29"/>
          <p:cNvSpPr txBox="1"/>
          <p:nvPr/>
        </p:nvSpPr>
        <p:spPr>
          <a:xfrm>
            <a:off x="496650" y="0"/>
            <a:ext cx="4823100" cy="600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 =&gt; bản chất đi tìm Mean và std</a:t>
            </a:r>
            <a:r>
              <a:rPr lang="en" sz="1300">
                <a:solidFill>
                  <a:schemeClr val="dk2"/>
                </a:solidFill>
                <a:latin typeface="Times New Roman"/>
                <a:ea typeface="Times New Roman"/>
                <a:cs typeface="Times New Roman"/>
                <a:sym typeface="Times New Roman"/>
              </a:rPr>
              <a:t> để suy ngược về bước trước.</a:t>
            </a:r>
            <a:endParaRPr>
              <a:latin typeface="Times New Roman"/>
              <a:ea typeface="Times New Roman"/>
              <a:cs typeface="Times New Roman"/>
              <a:sym typeface="Times New Roman"/>
            </a:endParaRPr>
          </a:p>
        </p:txBody>
      </p:sp>
      <p:sp>
        <p:nvSpPr>
          <p:cNvPr id="267" name="Google Shape;267;p29"/>
          <p:cNvSpPr txBox="1"/>
          <p:nvPr/>
        </p:nvSpPr>
        <p:spPr>
          <a:xfrm>
            <a:off x="545650" y="728500"/>
            <a:ext cx="511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u="sng">
                <a:solidFill>
                  <a:schemeClr val="hlink"/>
                </a:solidFill>
                <a:latin typeface="Roboto"/>
                <a:ea typeface="Roboto"/>
                <a:cs typeface="Roboto"/>
                <a:sym typeface="Roboto"/>
                <a:hlinkClick r:id="rId3"/>
              </a:rPr>
              <a:t>code</a:t>
            </a:r>
            <a:endParaRPr sz="1300">
              <a:solidFill>
                <a:schemeClr val="dk2"/>
              </a:solidFill>
              <a:latin typeface="Roboto"/>
              <a:ea typeface="Roboto"/>
              <a:cs typeface="Roboto"/>
              <a:sym typeface="Roboto"/>
            </a:endParaRPr>
          </a:p>
        </p:txBody>
      </p:sp>
      <p:pic>
        <p:nvPicPr>
          <p:cNvPr id="268" name="Google Shape;268;p29"/>
          <p:cNvPicPr preferRelativeResize="0"/>
          <p:nvPr/>
        </p:nvPicPr>
        <p:blipFill>
          <a:blip r:embed="rId4">
            <a:alphaModFix/>
          </a:blip>
          <a:stretch>
            <a:fillRect/>
          </a:stretch>
        </p:blipFill>
        <p:spPr>
          <a:xfrm>
            <a:off x="444375" y="2090250"/>
            <a:ext cx="3321315" cy="1603400"/>
          </a:xfrm>
          <a:prstGeom prst="rect">
            <a:avLst/>
          </a:prstGeom>
          <a:noFill/>
          <a:ln>
            <a:noFill/>
          </a:ln>
        </p:spPr>
      </p:pic>
      <p:pic>
        <p:nvPicPr>
          <p:cNvPr id="269" name="Google Shape;269;p29"/>
          <p:cNvPicPr preferRelativeResize="0"/>
          <p:nvPr/>
        </p:nvPicPr>
        <p:blipFill>
          <a:blip r:embed="rId5">
            <a:alphaModFix/>
          </a:blip>
          <a:stretch>
            <a:fillRect/>
          </a:stretch>
        </p:blipFill>
        <p:spPr>
          <a:xfrm>
            <a:off x="4674375" y="3101076"/>
            <a:ext cx="4099825" cy="1863550"/>
          </a:xfrm>
          <a:prstGeom prst="rect">
            <a:avLst/>
          </a:prstGeom>
          <a:noFill/>
          <a:ln>
            <a:noFill/>
          </a:ln>
        </p:spPr>
      </p:pic>
      <p:pic>
        <p:nvPicPr>
          <p:cNvPr id="270" name="Google Shape;270;p29"/>
          <p:cNvPicPr preferRelativeResize="0"/>
          <p:nvPr/>
        </p:nvPicPr>
        <p:blipFill>
          <a:blip r:embed="rId6">
            <a:alphaModFix/>
          </a:blip>
          <a:stretch>
            <a:fillRect/>
          </a:stretch>
        </p:blipFill>
        <p:spPr>
          <a:xfrm>
            <a:off x="4674375" y="900538"/>
            <a:ext cx="4099826" cy="2028493"/>
          </a:xfrm>
          <a:prstGeom prst="rect">
            <a:avLst/>
          </a:prstGeom>
          <a:noFill/>
          <a:ln>
            <a:noFill/>
          </a:ln>
        </p:spPr>
      </p:pic>
      <p:sp>
        <p:nvSpPr>
          <p:cNvPr id="271" name="Google Shape;271;p29"/>
          <p:cNvSpPr/>
          <p:nvPr/>
        </p:nvSpPr>
        <p:spPr>
          <a:xfrm>
            <a:off x="3946138" y="1615525"/>
            <a:ext cx="547800" cy="5985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2" name="Google Shape;272;p29"/>
          <p:cNvSpPr/>
          <p:nvPr/>
        </p:nvSpPr>
        <p:spPr>
          <a:xfrm flipH="1" rot="10800000">
            <a:off x="3996775" y="3542275"/>
            <a:ext cx="547800" cy="5985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3" name="Google Shape;273;p29"/>
          <p:cNvSpPr txBox="1"/>
          <p:nvPr/>
        </p:nvSpPr>
        <p:spPr>
          <a:xfrm>
            <a:off x="545650" y="1249275"/>
            <a:ext cx="178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coding hàm loss.</a:t>
            </a:r>
            <a:endParaRPr sz="13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77" name="Shape 277"/>
        <p:cNvGrpSpPr/>
        <p:nvPr/>
      </p:nvGrpSpPr>
      <p:grpSpPr>
        <a:xfrm>
          <a:off x="0" y="0"/>
          <a:ext cx="0" cy="0"/>
          <a:chOff x="0" y="0"/>
          <a:chExt cx="0" cy="0"/>
        </a:xfrm>
      </p:grpSpPr>
      <p:sp>
        <p:nvSpPr>
          <p:cNvPr id="278" name="Google Shape;278;p30"/>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 =&gt; bản chất đi tìm Mean và std</a:t>
            </a:r>
            <a:endParaRPr sz="1300">
              <a:solidFill>
                <a:schemeClr val="dk2"/>
              </a:solidFill>
              <a:latin typeface="Times New Roman"/>
              <a:ea typeface="Times New Roman"/>
              <a:cs typeface="Times New Roman"/>
              <a:sym typeface="Times New Roman"/>
            </a:endParaRPr>
          </a:p>
        </p:txBody>
      </p:sp>
      <p:sp>
        <p:nvSpPr>
          <p:cNvPr id="279" name="Google Shape;279;p30"/>
          <p:cNvSpPr txBox="1"/>
          <p:nvPr/>
        </p:nvSpPr>
        <p:spPr>
          <a:xfrm>
            <a:off x="545650" y="728500"/>
            <a:ext cx="511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dk2"/>
                </a:solidFill>
                <a:latin typeface="Times New Roman"/>
                <a:ea typeface="Times New Roman"/>
                <a:cs typeface="Times New Roman"/>
                <a:sym typeface="Times New Roman"/>
              </a:rPr>
              <a:t>Training</a:t>
            </a:r>
            <a:r>
              <a:rPr i="1" lang="en" sz="1300">
                <a:solidFill>
                  <a:schemeClr val="dk2"/>
                </a:solidFill>
                <a:latin typeface="Roboto"/>
                <a:ea typeface="Roboto"/>
                <a:cs typeface="Roboto"/>
                <a:sym typeface="Roboto"/>
              </a:rPr>
              <a:t>.</a:t>
            </a:r>
            <a:r>
              <a:rPr i="1" lang="en" sz="1300" u="sng">
                <a:solidFill>
                  <a:schemeClr val="hlink"/>
                </a:solidFill>
                <a:latin typeface="Roboto"/>
                <a:ea typeface="Roboto"/>
                <a:cs typeface="Roboto"/>
                <a:sym typeface="Roboto"/>
                <a:hlinkClick r:id="rId4"/>
              </a:rPr>
              <a:t>code</a:t>
            </a:r>
            <a:endParaRPr sz="1300">
              <a:solidFill>
                <a:schemeClr val="dk2"/>
              </a:solidFill>
              <a:latin typeface="Roboto"/>
              <a:ea typeface="Roboto"/>
              <a:cs typeface="Roboto"/>
              <a:sym typeface="Roboto"/>
            </a:endParaRPr>
          </a:p>
        </p:txBody>
      </p:sp>
      <p:pic>
        <p:nvPicPr>
          <p:cNvPr id="280" name="Google Shape;280;p30"/>
          <p:cNvPicPr preferRelativeResize="0"/>
          <p:nvPr/>
        </p:nvPicPr>
        <p:blipFill>
          <a:blip r:embed="rId5">
            <a:alphaModFix/>
          </a:blip>
          <a:stretch>
            <a:fillRect/>
          </a:stretch>
        </p:blipFill>
        <p:spPr>
          <a:xfrm>
            <a:off x="3210384" y="994588"/>
            <a:ext cx="2809879" cy="1781143"/>
          </a:xfrm>
          <a:prstGeom prst="rect">
            <a:avLst/>
          </a:prstGeom>
          <a:noFill/>
          <a:ln>
            <a:noFill/>
          </a:ln>
        </p:spPr>
      </p:pic>
      <p:sp>
        <p:nvSpPr>
          <p:cNvPr id="281" name="Google Shape;281;p30"/>
          <p:cNvSpPr txBox="1"/>
          <p:nvPr/>
        </p:nvSpPr>
        <p:spPr>
          <a:xfrm>
            <a:off x="5976950" y="1113400"/>
            <a:ext cx="130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Epoch 100000</a:t>
            </a:r>
            <a:endParaRPr sz="1000">
              <a:solidFill>
                <a:schemeClr val="dk1"/>
              </a:solidFill>
              <a:latin typeface="Roboto"/>
              <a:ea typeface="Roboto"/>
              <a:cs typeface="Roboto"/>
              <a:sym typeface="Roboto"/>
            </a:endParaRPr>
          </a:p>
        </p:txBody>
      </p:sp>
      <p:sp>
        <p:nvSpPr>
          <p:cNvPr id="282" name="Google Shape;282;p30"/>
          <p:cNvSpPr txBox="1"/>
          <p:nvPr/>
        </p:nvSpPr>
        <p:spPr>
          <a:xfrm>
            <a:off x="4874050" y="3041825"/>
            <a:ext cx="13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Epoch 200000</a:t>
            </a:r>
            <a:endParaRPr sz="1000">
              <a:solidFill>
                <a:schemeClr val="dk1"/>
              </a:solidFill>
              <a:latin typeface="Roboto"/>
              <a:ea typeface="Roboto"/>
              <a:cs typeface="Roboto"/>
              <a:sym typeface="Roboto"/>
            </a:endParaRPr>
          </a:p>
        </p:txBody>
      </p:sp>
      <p:sp>
        <p:nvSpPr>
          <p:cNvPr id="283" name="Google Shape;283;p30"/>
          <p:cNvSpPr txBox="1"/>
          <p:nvPr/>
        </p:nvSpPr>
        <p:spPr>
          <a:xfrm>
            <a:off x="3431200" y="4556250"/>
            <a:ext cx="130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Epoch 300000</a:t>
            </a:r>
            <a:endParaRPr sz="1000">
              <a:solidFill>
                <a:schemeClr val="dk1"/>
              </a:solidFill>
              <a:latin typeface="Roboto"/>
              <a:ea typeface="Roboto"/>
              <a:cs typeface="Roboto"/>
              <a:sym typeface="Roboto"/>
            </a:endParaRPr>
          </a:p>
        </p:txBody>
      </p:sp>
      <p:sp>
        <p:nvSpPr>
          <p:cNvPr id="284" name="Google Shape;284;p30"/>
          <p:cNvSpPr txBox="1"/>
          <p:nvPr/>
        </p:nvSpPr>
        <p:spPr>
          <a:xfrm>
            <a:off x="545650" y="1215925"/>
            <a:ext cx="2349900" cy="1416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Dataset: </a:t>
            </a:r>
            <a:r>
              <a:rPr lang="en" sz="1000">
                <a:solidFill>
                  <a:schemeClr val="dk1"/>
                </a:solidFill>
                <a:latin typeface="Roboto"/>
                <a:ea typeface="Roboto"/>
                <a:cs typeface="Roboto"/>
                <a:sym typeface="Roboto"/>
              </a:rPr>
              <a:t>make swiss roll có sẵn trong sklearn, 64000 sample.</a:t>
            </a:r>
            <a:endParaRPr sz="1000">
              <a:solidFill>
                <a:schemeClr val="dk1"/>
              </a:solidFill>
              <a:latin typeface="Roboto"/>
              <a:ea typeface="Roboto"/>
              <a:cs typeface="Roboto"/>
              <a:sym typeface="Roboto"/>
            </a:endParaRPr>
          </a:p>
          <a:p>
            <a:pPr indent="0" lvl="0" marL="457200" rtl="0" algn="l">
              <a:spcBef>
                <a:spcPts val="0"/>
              </a:spcBef>
              <a:spcAft>
                <a:spcPts val="0"/>
              </a:spcAft>
              <a:buNone/>
            </a:pPr>
            <a:r>
              <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Quá trình training 300000 epochs và timesteps là 40.</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Thời gian training: 1h48p.</a:t>
            </a:r>
            <a:endParaRPr sz="1000">
              <a:solidFill>
                <a:schemeClr val="dk1"/>
              </a:solidFill>
              <a:latin typeface="Roboto"/>
              <a:ea typeface="Roboto"/>
              <a:cs typeface="Roboto"/>
              <a:sym typeface="Roboto"/>
            </a:endParaRPr>
          </a:p>
        </p:txBody>
      </p:sp>
      <p:pic>
        <p:nvPicPr>
          <p:cNvPr id="285" name="Google Shape;285;p30"/>
          <p:cNvPicPr preferRelativeResize="0"/>
          <p:nvPr/>
        </p:nvPicPr>
        <p:blipFill>
          <a:blip r:embed="rId6">
            <a:alphaModFix/>
          </a:blip>
          <a:stretch>
            <a:fillRect/>
          </a:stretch>
        </p:blipFill>
        <p:spPr>
          <a:xfrm>
            <a:off x="545650" y="3041826"/>
            <a:ext cx="2923424" cy="1853125"/>
          </a:xfrm>
          <a:prstGeom prst="rect">
            <a:avLst/>
          </a:prstGeom>
          <a:noFill/>
          <a:ln>
            <a:noFill/>
          </a:ln>
        </p:spPr>
      </p:pic>
      <p:pic>
        <p:nvPicPr>
          <p:cNvPr id="286" name="Google Shape;286;p30"/>
          <p:cNvPicPr preferRelativeResize="0"/>
          <p:nvPr/>
        </p:nvPicPr>
        <p:blipFill>
          <a:blip r:embed="rId5">
            <a:alphaModFix/>
          </a:blip>
          <a:stretch>
            <a:fillRect/>
          </a:stretch>
        </p:blipFill>
        <p:spPr>
          <a:xfrm>
            <a:off x="5835241" y="3041825"/>
            <a:ext cx="2809834" cy="1781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90" name="Shape 290"/>
        <p:cNvGrpSpPr/>
        <p:nvPr/>
      </p:nvGrpSpPr>
      <p:grpSpPr>
        <a:xfrm>
          <a:off x="0" y="0"/>
          <a:ext cx="0" cy="0"/>
          <a:chOff x="0" y="0"/>
          <a:chExt cx="0" cy="0"/>
        </a:xfrm>
      </p:grpSpPr>
      <p:graphicFrame>
        <p:nvGraphicFramePr>
          <p:cNvPr id="291" name="Google Shape;291;p31"/>
          <p:cNvGraphicFramePr/>
          <p:nvPr/>
        </p:nvGraphicFramePr>
        <p:xfrm>
          <a:off x="902213" y="1285575"/>
          <a:ext cx="3000000" cy="3000000"/>
        </p:xfrm>
        <a:graphic>
          <a:graphicData uri="http://schemas.openxmlformats.org/drawingml/2006/table">
            <a:tbl>
              <a:tblPr>
                <a:noFill/>
                <a:tableStyleId>{ACDD299E-CC99-4F08-896F-72C9EF84022A}</a:tableStyleId>
              </a:tblPr>
              <a:tblGrid>
                <a:gridCol w="7656825"/>
              </a:tblGrid>
              <a:tr h="3164100">
                <a:tc>
                  <a:txBody>
                    <a:bodyPr/>
                    <a:lstStyle/>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DENOISE DIFFUSION PROBABILISTIC MODELS(DDPM)</a:t>
                      </a:r>
                      <a:endParaRPr sz="2100">
                        <a:latin typeface="Times New Roman"/>
                        <a:ea typeface="Times New Roman"/>
                        <a:cs typeface="Times New Roman"/>
                        <a:sym typeface="Times New Roman"/>
                      </a:endParaRPr>
                    </a:p>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ARCHITECTURE</a:t>
                      </a:r>
                      <a:endParaRPr sz="2100">
                        <a:latin typeface="Times New Roman"/>
                        <a:ea typeface="Times New Roman"/>
                        <a:cs typeface="Times New Roman"/>
                        <a:sym typeface="Times New Roman"/>
                      </a:endParaRPr>
                    </a:p>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TRAINING</a:t>
                      </a:r>
                      <a:endParaRPr sz="2100">
                        <a:latin typeface="Times New Roman"/>
                        <a:ea typeface="Times New Roman"/>
                        <a:cs typeface="Times New Roman"/>
                        <a:sym typeface="Times New Roman"/>
                      </a:endParaRPr>
                    </a:p>
                  </a:txBody>
                  <a:tcPr marT="91425" marB="91425" marR="91425" marL="91425" anchor="ctr">
                    <a:solidFill>
                      <a:srgbClr val="00FF00"/>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0" name="Shape 70"/>
        <p:cNvGrpSpPr/>
        <p:nvPr/>
      </p:nvGrpSpPr>
      <p:grpSpPr>
        <a:xfrm>
          <a:off x="0" y="0"/>
          <a:ext cx="0" cy="0"/>
          <a:chOff x="0" y="0"/>
          <a:chExt cx="0" cy="0"/>
        </a:xfrm>
      </p:grpSpPr>
      <p:graphicFrame>
        <p:nvGraphicFramePr>
          <p:cNvPr id="71" name="Google Shape;71;p14"/>
          <p:cNvGraphicFramePr/>
          <p:nvPr/>
        </p:nvGraphicFramePr>
        <p:xfrm>
          <a:off x="1171125" y="1392638"/>
          <a:ext cx="3000000" cy="3000000"/>
        </p:xfrm>
        <a:graphic>
          <a:graphicData uri="http://schemas.openxmlformats.org/drawingml/2006/table">
            <a:tbl>
              <a:tblPr>
                <a:noFill/>
                <a:tableStyleId>{ACDD299E-CC99-4F08-896F-72C9EF84022A}</a:tableStyleId>
              </a:tblPr>
              <a:tblGrid>
                <a:gridCol w="7026325"/>
              </a:tblGrid>
              <a:tr h="2358225">
                <a:tc>
                  <a:txBody>
                    <a:bodyPr/>
                    <a:lstStyle/>
                    <a:p>
                      <a:pPr indent="-463550" lvl="0" marL="457200" rtl="0" algn="ctr">
                        <a:spcBef>
                          <a:spcPts val="0"/>
                        </a:spcBef>
                        <a:spcAft>
                          <a:spcPts val="0"/>
                        </a:spcAft>
                        <a:buSzPts val="3700"/>
                        <a:buFont typeface="Times New Roman"/>
                        <a:buChar char="❖"/>
                      </a:pPr>
                      <a:r>
                        <a:rPr lang="en" sz="3700">
                          <a:latin typeface="Times New Roman"/>
                          <a:ea typeface="Times New Roman"/>
                          <a:cs typeface="Times New Roman"/>
                          <a:sym typeface="Times New Roman"/>
                        </a:rPr>
                        <a:t>INTRODUCTION</a:t>
                      </a:r>
                      <a:endParaRPr sz="3700">
                        <a:latin typeface="Times New Roman"/>
                        <a:ea typeface="Times New Roman"/>
                        <a:cs typeface="Times New Roman"/>
                        <a:sym typeface="Times New Roman"/>
                      </a:endParaRPr>
                    </a:p>
                  </a:txBody>
                  <a:tcPr marT="91425" marB="91425" marR="91425" marL="91425" anchor="ctr">
                    <a:solidFill>
                      <a:srgbClr val="00FF00"/>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95" name="Shape 295"/>
        <p:cNvGrpSpPr/>
        <p:nvPr/>
      </p:nvGrpSpPr>
      <p:grpSpPr>
        <a:xfrm>
          <a:off x="0" y="0"/>
          <a:ext cx="0" cy="0"/>
          <a:chOff x="0" y="0"/>
          <a:chExt cx="0" cy="0"/>
        </a:xfrm>
      </p:grpSpPr>
      <p:sp>
        <p:nvSpPr>
          <p:cNvPr id="296" name="Google Shape;296;p32"/>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297" name="Google Shape;297;p32"/>
          <p:cNvSpPr txBox="1"/>
          <p:nvPr/>
        </p:nvSpPr>
        <p:spPr>
          <a:xfrm>
            <a:off x="545650" y="728500"/>
            <a:ext cx="75543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Denoise diffusion </a:t>
            </a:r>
            <a:r>
              <a:rPr lang="en" sz="1100">
                <a:latin typeface="Times New Roman"/>
                <a:ea typeface="Times New Roman"/>
                <a:cs typeface="Times New Roman"/>
                <a:sym typeface="Times New Roman"/>
              </a:rPr>
              <a:t>probabilistic</a:t>
            </a:r>
            <a:r>
              <a:rPr lang="en" sz="1100">
                <a:latin typeface="Times New Roman"/>
                <a:ea typeface="Times New Roman"/>
                <a:cs typeface="Times New Roman"/>
                <a:sym typeface="Times New Roman"/>
              </a:rPr>
              <a:t> models - bài báo năm 2020 cải tiến từ các mô hình diffusion trước đó.</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Quá trình Forward và Reverse vẫn tương tự các mô hình trước đó.</a:t>
            </a:r>
            <a:endParaRPr sz="1100">
              <a:latin typeface="Times New Roman"/>
              <a:ea typeface="Times New Roman"/>
              <a:cs typeface="Times New Roman"/>
              <a:sym typeface="Times New Roman"/>
            </a:endParaRPr>
          </a:p>
        </p:txBody>
      </p:sp>
      <p:pic>
        <p:nvPicPr>
          <p:cNvPr id="298" name="Google Shape;298;p32"/>
          <p:cNvPicPr preferRelativeResize="0"/>
          <p:nvPr/>
        </p:nvPicPr>
        <p:blipFill>
          <a:blip r:embed="rId3">
            <a:alphaModFix/>
          </a:blip>
          <a:stretch>
            <a:fillRect/>
          </a:stretch>
        </p:blipFill>
        <p:spPr>
          <a:xfrm>
            <a:off x="588275" y="1445851"/>
            <a:ext cx="3854684" cy="1629500"/>
          </a:xfrm>
          <a:prstGeom prst="rect">
            <a:avLst/>
          </a:prstGeom>
          <a:noFill/>
          <a:ln>
            <a:noFill/>
          </a:ln>
        </p:spPr>
      </p:pic>
      <p:pic>
        <p:nvPicPr>
          <p:cNvPr id="299" name="Google Shape;299;p32"/>
          <p:cNvPicPr preferRelativeResize="0"/>
          <p:nvPr/>
        </p:nvPicPr>
        <p:blipFill>
          <a:blip r:embed="rId4">
            <a:alphaModFix/>
          </a:blip>
          <a:stretch>
            <a:fillRect/>
          </a:stretch>
        </p:blipFill>
        <p:spPr>
          <a:xfrm>
            <a:off x="5500377" y="3075350"/>
            <a:ext cx="3643626" cy="2084624"/>
          </a:xfrm>
          <a:prstGeom prst="rect">
            <a:avLst/>
          </a:prstGeom>
          <a:noFill/>
          <a:ln>
            <a:noFill/>
          </a:ln>
        </p:spPr>
      </p:pic>
      <p:sp>
        <p:nvSpPr>
          <p:cNvPr id="300" name="Google Shape;300;p32"/>
          <p:cNvSpPr txBox="1"/>
          <p:nvPr/>
        </p:nvSpPr>
        <p:spPr>
          <a:xfrm>
            <a:off x="4442950" y="1445850"/>
            <a:ext cx="167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Forward Process</a:t>
            </a:r>
            <a:endParaRPr sz="1300">
              <a:solidFill>
                <a:schemeClr val="dk1"/>
              </a:solidFill>
              <a:latin typeface="Roboto"/>
              <a:ea typeface="Roboto"/>
              <a:cs typeface="Roboto"/>
              <a:sym typeface="Roboto"/>
            </a:endParaRPr>
          </a:p>
        </p:txBody>
      </p:sp>
      <p:sp>
        <p:nvSpPr>
          <p:cNvPr id="301" name="Google Shape;301;p32"/>
          <p:cNvSpPr txBox="1"/>
          <p:nvPr/>
        </p:nvSpPr>
        <p:spPr>
          <a:xfrm>
            <a:off x="4130791" y="4758600"/>
            <a:ext cx="167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Reverse</a:t>
            </a:r>
            <a:r>
              <a:rPr lang="en" sz="1300">
                <a:solidFill>
                  <a:schemeClr val="dk1"/>
                </a:solidFill>
                <a:latin typeface="Roboto"/>
                <a:ea typeface="Roboto"/>
                <a:cs typeface="Roboto"/>
                <a:sym typeface="Roboto"/>
              </a:rPr>
              <a:t> Process</a:t>
            </a:r>
            <a:endParaRPr sz="1300">
              <a:solidFill>
                <a:schemeClr val="dk1"/>
              </a:solidFill>
              <a:latin typeface="Roboto"/>
              <a:ea typeface="Roboto"/>
              <a:cs typeface="Roboto"/>
              <a:sym typeface="Roboto"/>
            </a:endParaRPr>
          </a:p>
        </p:txBody>
      </p:sp>
      <p:pic>
        <p:nvPicPr>
          <p:cNvPr id="302" name="Google Shape;302;p32"/>
          <p:cNvPicPr preferRelativeResize="0"/>
          <p:nvPr/>
        </p:nvPicPr>
        <p:blipFill>
          <a:blip r:embed="rId5">
            <a:alphaModFix/>
          </a:blip>
          <a:stretch>
            <a:fillRect/>
          </a:stretch>
        </p:blipFill>
        <p:spPr>
          <a:xfrm>
            <a:off x="713775" y="3514000"/>
            <a:ext cx="2958543" cy="1629500"/>
          </a:xfrm>
          <a:prstGeom prst="rect">
            <a:avLst/>
          </a:prstGeom>
          <a:noFill/>
          <a:ln>
            <a:noFill/>
          </a:ln>
        </p:spPr>
      </p:pic>
      <p:sp>
        <p:nvSpPr>
          <p:cNvPr id="303" name="Google Shape;303;p32"/>
          <p:cNvSpPr txBox="1"/>
          <p:nvPr/>
        </p:nvSpPr>
        <p:spPr>
          <a:xfrm>
            <a:off x="1687450" y="3174125"/>
            <a:ext cx="125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Pipeline</a:t>
            </a:r>
            <a:endParaRPr sz="13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07" name="Shape 307"/>
        <p:cNvGrpSpPr/>
        <p:nvPr/>
      </p:nvGrpSpPr>
      <p:grpSpPr>
        <a:xfrm>
          <a:off x="0" y="0"/>
          <a:ext cx="0" cy="0"/>
          <a:chOff x="0" y="0"/>
          <a:chExt cx="0" cy="0"/>
        </a:xfrm>
      </p:grpSpPr>
      <p:sp>
        <p:nvSpPr>
          <p:cNvPr id="308" name="Google Shape;308;p33"/>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 UNET</a:t>
            </a:r>
            <a:endParaRPr sz="1300">
              <a:solidFill>
                <a:schemeClr val="dk2"/>
              </a:solidFill>
              <a:latin typeface="Times New Roman"/>
              <a:ea typeface="Times New Roman"/>
              <a:cs typeface="Times New Roman"/>
              <a:sym typeface="Times New Roman"/>
            </a:endParaRPr>
          </a:p>
        </p:txBody>
      </p:sp>
      <p:sp>
        <p:nvSpPr>
          <p:cNvPr id="309" name="Google Shape;309;p33"/>
          <p:cNvSpPr txBox="1"/>
          <p:nvPr/>
        </p:nvSpPr>
        <p:spPr>
          <a:xfrm>
            <a:off x="545650" y="784875"/>
            <a:ext cx="7669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Nhắc lại 1 chút về Unet: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Unet là 1 kiến trúc mạng có hình dáng chữ U.</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Unet nhận ảnh đầu vào sau đó Downsample thành Bottleneck block sử dụng Convolution, sau đó Upsample </a:t>
            </a:r>
            <a:r>
              <a:rPr lang="en" sz="1100">
                <a:solidFill>
                  <a:schemeClr val="dk1"/>
                </a:solidFill>
                <a:latin typeface="Times New Roman"/>
                <a:ea typeface="Times New Roman"/>
                <a:cs typeface="Times New Roman"/>
                <a:sym typeface="Times New Roman"/>
              </a:rPr>
              <a:t>Bottleneck block</a:t>
            </a:r>
            <a:r>
              <a:rPr lang="en" sz="1100">
                <a:solidFill>
                  <a:schemeClr val="dk1"/>
                </a:solidFill>
                <a:latin typeface="Times New Roman"/>
                <a:ea typeface="Times New Roman"/>
                <a:cs typeface="Times New Roman"/>
                <a:sym typeface="Times New Roman"/>
              </a:rPr>
              <a:t> sử dụng Interpolation, Deconvolution… , trở thành dạng ảnh ban đầu.</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Trong Unet các block ở Downsample kết với trực tiếp với block bên Upsample hành động này được gọi là Skip Connection, điều này cho phép model học thêm được các thông tin ban đầu, optimizer nhanh hơn và tránh bị  </a:t>
            </a:r>
            <a:r>
              <a:rPr lang="en" sz="1100">
                <a:solidFill>
                  <a:schemeClr val="dk1"/>
                </a:solidFill>
                <a:latin typeface="Times New Roman"/>
                <a:ea typeface="Times New Roman"/>
                <a:cs typeface="Times New Roman"/>
                <a:sym typeface="Times New Roman"/>
              </a:rPr>
              <a:t>overfitting.</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p:txBody>
      </p:sp>
      <p:pic>
        <p:nvPicPr>
          <p:cNvPr id="310" name="Google Shape;310;p33"/>
          <p:cNvPicPr preferRelativeResize="0"/>
          <p:nvPr/>
        </p:nvPicPr>
        <p:blipFill>
          <a:blip r:embed="rId4">
            <a:alphaModFix/>
          </a:blip>
          <a:stretch>
            <a:fillRect/>
          </a:stretch>
        </p:blipFill>
        <p:spPr>
          <a:xfrm>
            <a:off x="3983350" y="2380550"/>
            <a:ext cx="4232095" cy="2762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14" name="Shape 314"/>
        <p:cNvGrpSpPr/>
        <p:nvPr/>
      </p:nvGrpSpPr>
      <p:grpSpPr>
        <a:xfrm>
          <a:off x="0" y="0"/>
          <a:ext cx="0" cy="0"/>
          <a:chOff x="0" y="0"/>
          <a:chExt cx="0" cy="0"/>
        </a:xfrm>
      </p:grpSpPr>
      <p:sp>
        <p:nvSpPr>
          <p:cNvPr id="315" name="Google Shape;315;p34"/>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r>
              <a:rPr lang="en">
                <a:latin typeface="Times New Roman"/>
                <a:ea typeface="Times New Roman"/>
                <a:cs typeface="Times New Roman"/>
                <a:sym typeface="Times New Roman"/>
              </a:rPr>
              <a:t>Unet)</a:t>
            </a:r>
            <a:endParaRPr sz="1300">
              <a:solidFill>
                <a:schemeClr val="dk2"/>
              </a:solidFill>
              <a:latin typeface="Times New Roman"/>
              <a:ea typeface="Times New Roman"/>
              <a:cs typeface="Times New Roman"/>
              <a:sym typeface="Times New Roman"/>
            </a:endParaRPr>
          </a:p>
        </p:txBody>
      </p:sp>
      <p:sp>
        <p:nvSpPr>
          <p:cNvPr id="316" name="Google Shape;316;p34"/>
          <p:cNvSpPr txBox="1"/>
          <p:nvPr/>
        </p:nvSpPr>
        <p:spPr>
          <a:xfrm>
            <a:off x="545650" y="1331050"/>
            <a:ext cx="4250100" cy="1721100"/>
          </a:xfrm>
          <a:prstGeom prst="rect">
            <a:avLst/>
          </a:prstGeom>
          <a:noFill/>
          <a:ln>
            <a:noFill/>
          </a:ln>
        </p:spPr>
        <p:txBody>
          <a:bodyPr anchorCtr="0" anchor="t" bIns="91425" lIns="91425" spcFirstLastPara="1" rIns="91425" wrap="square" tIns="91425">
            <a:normAutofit/>
          </a:bodyPr>
          <a:lstStyle/>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L</a:t>
            </a:r>
            <a:r>
              <a:rPr lang="en" sz="1100">
                <a:solidFill>
                  <a:schemeClr val="dk1"/>
                </a:solidFill>
                <a:latin typeface="Times New Roman"/>
                <a:ea typeface="Times New Roman"/>
                <a:cs typeface="Times New Roman"/>
                <a:sym typeface="Times New Roman"/>
              </a:rPr>
              <a:t>ần trước diffusion model chỉ sử dụng MLP cơ bản nên kết quả sẽ không được tốt. Ở bài báo này tác giả đã </a:t>
            </a:r>
            <a:r>
              <a:rPr lang="en" sz="1100">
                <a:solidFill>
                  <a:schemeClr val="dk1"/>
                </a:solidFill>
                <a:latin typeface="Times New Roman"/>
                <a:ea typeface="Times New Roman"/>
                <a:cs typeface="Times New Roman"/>
                <a:sym typeface="Times New Roman"/>
              </a:rPr>
              <a:t>thay thế MLP bằng </a:t>
            </a:r>
            <a:r>
              <a:rPr lang="en" sz="1100">
                <a:solidFill>
                  <a:schemeClr val="dk1"/>
                </a:solidFill>
                <a:latin typeface="Times New Roman"/>
                <a:ea typeface="Times New Roman"/>
                <a:cs typeface="Times New Roman"/>
                <a:sym typeface="Times New Roman"/>
              </a:rPr>
              <a:t>UNET trong quá trình reverse. Tổng quan kiến trúc ở bên dưới.</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Unet nổi tiếng trong các task segmentation, tuy nhiên Unet trong Diffusion có nhiệm vụ dự đoán ra nhiễu ở thời điểm t-1 từ thời điểm thứ t.</a:t>
            </a:r>
            <a:endParaRPr sz="1100">
              <a:solidFill>
                <a:schemeClr val="dk1"/>
              </a:solidFill>
              <a:latin typeface="Times New Roman"/>
              <a:ea typeface="Times New Roman"/>
              <a:cs typeface="Times New Roman"/>
              <a:sym typeface="Times New Roman"/>
            </a:endParaRPr>
          </a:p>
        </p:txBody>
      </p:sp>
      <p:pic>
        <p:nvPicPr>
          <p:cNvPr id="317" name="Google Shape;317;p34"/>
          <p:cNvPicPr preferRelativeResize="0"/>
          <p:nvPr/>
        </p:nvPicPr>
        <p:blipFill>
          <a:blip r:embed="rId3">
            <a:alphaModFix/>
          </a:blip>
          <a:stretch>
            <a:fillRect/>
          </a:stretch>
        </p:blipFill>
        <p:spPr>
          <a:xfrm>
            <a:off x="5262849" y="784875"/>
            <a:ext cx="3685615" cy="43586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21" name="Shape 321"/>
        <p:cNvGrpSpPr/>
        <p:nvPr/>
      </p:nvGrpSpPr>
      <p:grpSpPr>
        <a:xfrm>
          <a:off x="0" y="0"/>
          <a:ext cx="0" cy="0"/>
          <a:chOff x="0" y="0"/>
          <a:chExt cx="0" cy="0"/>
        </a:xfrm>
      </p:grpSpPr>
      <p:sp>
        <p:nvSpPr>
          <p:cNvPr id="322" name="Google Shape;322;p35"/>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pic>
        <p:nvPicPr>
          <p:cNvPr id="323" name="Google Shape;323;p35"/>
          <p:cNvPicPr preferRelativeResize="0"/>
          <p:nvPr/>
        </p:nvPicPr>
        <p:blipFill>
          <a:blip r:embed="rId3">
            <a:alphaModFix/>
          </a:blip>
          <a:stretch>
            <a:fillRect/>
          </a:stretch>
        </p:blipFill>
        <p:spPr>
          <a:xfrm>
            <a:off x="6759175" y="1060125"/>
            <a:ext cx="2238500" cy="1449913"/>
          </a:xfrm>
          <a:prstGeom prst="rect">
            <a:avLst/>
          </a:prstGeom>
          <a:noFill/>
          <a:ln>
            <a:noFill/>
          </a:ln>
        </p:spPr>
      </p:pic>
      <p:sp>
        <p:nvSpPr>
          <p:cNvPr id="324" name="Google Shape;324;p35"/>
          <p:cNvSpPr txBox="1"/>
          <p:nvPr/>
        </p:nvSpPr>
        <p:spPr>
          <a:xfrm>
            <a:off x="545650" y="823775"/>
            <a:ext cx="6141000" cy="24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1"/>
                </a:solidFill>
                <a:latin typeface="Times New Roman"/>
                <a:ea typeface="Times New Roman"/>
                <a:cs typeface="Times New Roman"/>
                <a:sym typeface="Times New Roman"/>
              </a:rPr>
              <a:t>Bên trong Unet được tác giả thiết kế gồm nhiều thành phần, mục đích của từng thành phần:</a:t>
            </a:r>
            <a:endParaRPr sz="1300" u="sng">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Input: random noise</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Conv_Block: Trích xuất các đặc trưng không gian từ dữ liệu</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Downsample Block: giảm kích thước không gian để nắm bắt đặc trưng ở nhiều cấu hình.</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Self-Attention: giúp model nắm bắt được các mối quan hệ trong dữ liệu.</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Upsample Block: tăng kích thước dữ liệu trở lại ban đầu. Nhờ kĩ thuật transposed convolution hoặc upsample layer.</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Embedding vector: encode time đưa vào từng giai đoạn để model nắm bắt được thời điểm trong quá trình.</a:t>
            </a:r>
            <a:endParaRPr sz="1300">
              <a:solidFill>
                <a:schemeClr val="dk1"/>
              </a:solidFill>
              <a:latin typeface="Times New Roman"/>
              <a:ea typeface="Times New Roman"/>
              <a:cs typeface="Times New Roman"/>
              <a:sym typeface="Times New Roman"/>
            </a:endParaRPr>
          </a:p>
        </p:txBody>
      </p:sp>
      <p:pic>
        <p:nvPicPr>
          <p:cNvPr id="325" name="Google Shape;325;p35"/>
          <p:cNvPicPr preferRelativeResize="0"/>
          <p:nvPr/>
        </p:nvPicPr>
        <p:blipFill>
          <a:blip r:embed="rId4">
            <a:alphaModFix/>
          </a:blip>
          <a:stretch>
            <a:fillRect/>
          </a:stretch>
        </p:blipFill>
        <p:spPr>
          <a:xfrm>
            <a:off x="759550" y="3369150"/>
            <a:ext cx="5713209" cy="1774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29" name="Shape 329"/>
        <p:cNvGrpSpPr/>
        <p:nvPr/>
      </p:nvGrpSpPr>
      <p:grpSpPr>
        <a:xfrm>
          <a:off x="0" y="0"/>
          <a:ext cx="0" cy="0"/>
          <a:chOff x="0" y="0"/>
          <a:chExt cx="0" cy="0"/>
        </a:xfrm>
      </p:grpSpPr>
      <p:sp>
        <p:nvSpPr>
          <p:cNvPr id="330" name="Google Shape;330;p36"/>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(Time Embedding)</a:t>
            </a:r>
            <a:endParaRPr sz="1300">
              <a:solidFill>
                <a:schemeClr val="dk2"/>
              </a:solidFill>
              <a:latin typeface="Times New Roman"/>
              <a:ea typeface="Times New Roman"/>
              <a:cs typeface="Times New Roman"/>
              <a:sym typeface="Times New Roman"/>
            </a:endParaRPr>
          </a:p>
        </p:txBody>
      </p:sp>
      <p:sp>
        <p:nvSpPr>
          <p:cNvPr id="331" name="Google Shape;331;p36"/>
          <p:cNvSpPr txBox="1"/>
          <p:nvPr/>
        </p:nvSpPr>
        <p:spPr>
          <a:xfrm>
            <a:off x="545650" y="866175"/>
            <a:ext cx="78708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Time embedding</a:t>
            </a:r>
            <a:r>
              <a:rPr lang="en" sz="1300">
                <a:solidFill>
                  <a:schemeClr val="dk1"/>
                </a:solidFill>
                <a:latin typeface="Times New Roman"/>
                <a:ea typeface="Times New Roman"/>
                <a:cs typeface="Times New Roman"/>
                <a:sym typeface="Times New Roman"/>
              </a:rPr>
              <a:t>: là 1 cách để  mã hóa timestep nhằm cải thiện hiệu suất của model, giúp model nhận biết được các thời điểm trong quá trình train.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Time embedding được thêm vào giai đoạn encode và decode trong mô hinh UNET.</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Trong bài báo tác giả sử dụng Positional Encoding cho module </a:t>
            </a:r>
            <a:r>
              <a:rPr lang="en" sz="1300">
                <a:solidFill>
                  <a:schemeClr val="dk1"/>
                </a:solidFill>
                <a:latin typeface="Times New Roman"/>
                <a:ea typeface="Times New Roman"/>
                <a:cs typeface="Times New Roman"/>
                <a:sym typeface="Times New Roman"/>
              </a:rPr>
              <a:t>Time embedding</a:t>
            </a:r>
            <a:r>
              <a:rPr lang="en"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p:txBody>
      </p:sp>
      <p:pic>
        <p:nvPicPr>
          <p:cNvPr id="332" name="Google Shape;332;p36"/>
          <p:cNvPicPr preferRelativeResize="0"/>
          <p:nvPr/>
        </p:nvPicPr>
        <p:blipFill>
          <a:blip r:embed="rId3">
            <a:alphaModFix/>
          </a:blip>
          <a:stretch>
            <a:fillRect/>
          </a:stretch>
        </p:blipFill>
        <p:spPr>
          <a:xfrm>
            <a:off x="4407775" y="2032725"/>
            <a:ext cx="4358126" cy="2379000"/>
          </a:xfrm>
          <a:prstGeom prst="rect">
            <a:avLst/>
          </a:prstGeom>
          <a:noFill/>
          <a:ln>
            <a:noFill/>
          </a:ln>
        </p:spPr>
      </p:pic>
      <p:pic>
        <p:nvPicPr>
          <p:cNvPr id="333" name="Google Shape;333;p36"/>
          <p:cNvPicPr preferRelativeResize="0"/>
          <p:nvPr/>
        </p:nvPicPr>
        <p:blipFill>
          <a:blip r:embed="rId4">
            <a:alphaModFix/>
          </a:blip>
          <a:stretch>
            <a:fillRect/>
          </a:stretch>
        </p:blipFill>
        <p:spPr>
          <a:xfrm>
            <a:off x="635675" y="2097324"/>
            <a:ext cx="3017400" cy="77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37" name="Shape 337"/>
        <p:cNvGrpSpPr/>
        <p:nvPr/>
      </p:nvGrpSpPr>
      <p:grpSpPr>
        <a:xfrm>
          <a:off x="0" y="0"/>
          <a:ext cx="0" cy="0"/>
          <a:chOff x="0" y="0"/>
          <a:chExt cx="0" cy="0"/>
        </a:xfrm>
      </p:grpSpPr>
      <p:sp>
        <p:nvSpPr>
          <p:cNvPr id="338" name="Google Shape;338;p37"/>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(Time Embedding)</a:t>
            </a:r>
            <a:endParaRPr sz="1300">
              <a:solidFill>
                <a:schemeClr val="dk2"/>
              </a:solidFill>
              <a:latin typeface="Times New Roman"/>
              <a:ea typeface="Times New Roman"/>
              <a:cs typeface="Times New Roman"/>
              <a:sym typeface="Times New Roman"/>
            </a:endParaRPr>
          </a:p>
        </p:txBody>
      </p:sp>
      <p:sp>
        <p:nvSpPr>
          <p:cNvPr id="339" name="Google Shape;339;p37"/>
          <p:cNvSpPr txBox="1"/>
          <p:nvPr/>
        </p:nvSpPr>
        <p:spPr>
          <a:xfrm>
            <a:off x="545650" y="1035700"/>
            <a:ext cx="242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Coding Time embedding.</a:t>
            </a:r>
            <a:endParaRPr sz="1300">
              <a:solidFill>
                <a:schemeClr val="dk1"/>
              </a:solidFill>
              <a:latin typeface="Times New Roman"/>
              <a:ea typeface="Times New Roman"/>
              <a:cs typeface="Times New Roman"/>
              <a:sym typeface="Times New Roman"/>
            </a:endParaRPr>
          </a:p>
        </p:txBody>
      </p:sp>
      <p:pic>
        <p:nvPicPr>
          <p:cNvPr id="340" name="Google Shape;340;p37"/>
          <p:cNvPicPr preferRelativeResize="0"/>
          <p:nvPr/>
        </p:nvPicPr>
        <p:blipFill>
          <a:blip r:embed="rId3">
            <a:alphaModFix/>
          </a:blip>
          <a:stretch>
            <a:fillRect/>
          </a:stretch>
        </p:blipFill>
        <p:spPr>
          <a:xfrm>
            <a:off x="4346375" y="1632325"/>
            <a:ext cx="4523125" cy="1691725"/>
          </a:xfrm>
          <a:prstGeom prst="rect">
            <a:avLst/>
          </a:prstGeom>
          <a:noFill/>
          <a:ln>
            <a:noFill/>
          </a:ln>
        </p:spPr>
      </p:pic>
      <p:pic>
        <p:nvPicPr>
          <p:cNvPr id="341" name="Google Shape;341;p37"/>
          <p:cNvPicPr preferRelativeResize="0"/>
          <p:nvPr/>
        </p:nvPicPr>
        <p:blipFill>
          <a:blip r:embed="rId4">
            <a:alphaModFix/>
          </a:blip>
          <a:stretch>
            <a:fillRect/>
          </a:stretch>
        </p:blipFill>
        <p:spPr>
          <a:xfrm>
            <a:off x="545650" y="1632325"/>
            <a:ext cx="3629174" cy="1758350"/>
          </a:xfrm>
          <a:prstGeom prst="rect">
            <a:avLst/>
          </a:prstGeom>
          <a:noFill/>
          <a:ln>
            <a:noFill/>
          </a:ln>
        </p:spPr>
      </p:pic>
      <p:pic>
        <p:nvPicPr>
          <p:cNvPr id="342" name="Google Shape;342;p37"/>
          <p:cNvPicPr preferRelativeResize="0"/>
          <p:nvPr/>
        </p:nvPicPr>
        <p:blipFill>
          <a:blip r:embed="rId5">
            <a:alphaModFix/>
          </a:blip>
          <a:stretch>
            <a:fillRect/>
          </a:stretch>
        </p:blipFill>
        <p:spPr>
          <a:xfrm>
            <a:off x="7464875" y="3560403"/>
            <a:ext cx="1404625" cy="1348022"/>
          </a:xfrm>
          <a:prstGeom prst="rect">
            <a:avLst/>
          </a:prstGeom>
          <a:noFill/>
          <a:ln>
            <a:noFill/>
          </a:ln>
        </p:spPr>
      </p:pic>
      <p:sp>
        <p:nvSpPr>
          <p:cNvPr id="343" name="Google Shape;343;p37"/>
          <p:cNvSpPr txBox="1"/>
          <p:nvPr/>
        </p:nvSpPr>
        <p:spPr>
          <a:xfrm>
            <a:off x="4346375" y="935625"/>
            <a:ext cx="3118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Kiến trúc của module Time Embedding</a:t>
            </a:r>
            <a:endParaRPr sz="1300">
              <a:solidFill>
                <a:schemeClr val="dk1"/>
              </a:solidFill>
              <a:latin typeface="Times New Roman"/>
              <a:ea typeface="Times New Roman"/>
              <a:cs typeface="Times New Roman"/>
              <a:sym typeface="Times New Roman"/>
            </a:endParaRPr>
          </a:p>
        </p:txBody>
      </p:sp>
      <p:sp>
        <p:nvSpPr>
          <p:cNvPr id="344" name="Google Shape;344;p37"/>
          <p:cNvSpPr txBox="1"/>
          <p:nvPr/>
        </p:nvSpPr>
        <p:spPr>
          <a:xfrm>
            <a:off x="5368746" y="3560400"/>
            <a:ext cx="200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Activation </a:t>
            </a:r>
            <a:r>
              <a:rPr lang="en" sz="1300">
                <a:solidFill>
                  <a:schemeClr val="dk1"/>
                </a:solidFill>
                <a:latin typeface="Times New Roman"/>
                <a:ea typeface="Times New Roman"/>
                <a:cs typeface="Times New Roman"/>
                <a:sym typeface="Times New Roman"/>
              </a:rPr>
              <a:t>function</a:t>
            </a:r>
            <a:r>
              <a:rPr lang="en" sz="1300">
                <a:solidFill>
                  <a:schemeClr val="dk1"/>
                </a:solidFill>
                <a:latin typeface="Times New Roman"/>
                <a:ea typeface="Times New Roman"/>
                <a:cs typeface="Times New Roman"/>
                <a:sym typeface="Times New Roman"/>
              </a:rPr>
              <a:t> SiLU</a:t>
            </a:r>
            <a:endParaRPr sz="1300">
              <a:solidFill>
                <a:schemeClr val="dk1"/>
              </a:solidFill>
              <a:latin typeface="Times New Roman"/>
              <a:ea typeface="Times New Roman"/>
              <a:cs typeface="Times New Roman"/>
              <a:sym typeface="Times New Roman"/>
            </a:endParaRPr>
          </a:p>
        </p:txBody>
      </p:sp>
      <p:pic>
        <p:nvPicPr>
          <p:cNvPr id="345" name="Google Shape;345;p37"/>
          <p:cNvPicPr preferRelativeResize="0"/>
          <p:nvPr/>
        </p:nvPicPr>
        <p:blipFill>
          <a:blip r:embed="rId6">
            <a:alphaModFix/>
          </a:blip>
          <a:stretch>
            <a:fillRect/>
          </a:stretch>
        </p:blipFill>
        <p:spPr>
          <a:xfrm>
            <a:off x="545650" y="3947675"/>
            <a:ext cx="2427300" cy="472623"/>
          </a:xfrm>
          <a:prstGeom prst="rect">
            <a:avLst/>
          </a:prstGeom>
          <a:noFill/>
          <a:ln>
            <a:noFill/>
          </a:ln>
        </p:spPr>
      </p:pic>
      <p:sp>
        <p:nvSpPr>
          <p:cNvPr id="346" name="Google Shape;346;p37"/>
          <p:cNvSpPr txBox="1"/>
          <p:nvPr/>
        </p:nvSpPr>
        <p:spPr>
          <a:xfrm>
            <a:off x="545650" y="4420300"/>
            <a:ext cx="3705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Times New Roman"/>
                <a:ea typeface="Times New Roman"/>
                <a:cs typeface="Times New Roman"/>
                <a:sym typeface="Times New Roman"/>
              </a:rPr>
              <a:t>Giả sử time steps là 2000 =&gt; mỗi thời điểm được mã hóa thành vector 512.</a:t>
            </a:r>
            <a:endParaRPr sz="700">
              <a:solidFill>
                <a:schemeClr val="dk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50" name="Shape 350"/>
        <p:cNvGrpSpPr/>
        <p:nvPr/>
      </p:nvGrpSpPr>
      <p:grpSpPr>
        <a:xfrm>
          <a:off x="0" y="0"/>
          <a:ext cx="0" cy="0"/>
          <a:chOff x="0" y="0"/>
          <a:chExt cx="0" cy="0"/>
        </a:xfrm>
      </p:grpSpPr>
      <p:sp>
        <p:nvSpPr>
          <p:cNvPr id="351" name="Google Shape;351;p38"/>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(Self-Attention)</a:t>
            </a:r>
            <a:endParaRPr>
              <a:latin typeface="Times New Roman"/>
              <a:ea typeface="Times New Roman"/>
              <a:cs typeface="Times New Roman"/>
              <a:sym typeface="Times New Roman"/>
            </a:endParaRPr>
          </a:p>
        </p:txBody>
      </p:sp>
      <p:sp>
        <p:nvSpPr>
          <p:cNvPr id="352" name="Google Shape;352;p38"/>
          <p:cNvSpPr txBox="1"/>
          <p:nvPr/>
        </p:nvSpPr>
        <p:spPr>
          <a:xfrm>
            <a:off x="545650" y="898325"/>
            <a:ext cx="71658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Module Self-Attention + Resnet + Time embedding = Down Sample</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Flow kiến trúc của module DownSample như ảnh bên dưới.</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Hai block Resnet: GroupNorm + SiLU + Conv2D. Giữa 2 blocks 2 kết hợp lớp time embedding và sử dụng cơ chế skip connection.</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Cuối cùng đưa qua 1 lớp </a:t>
            </a:r>
            <a:r>
              <a:rPr lang="en" sz="1300">
                <a:solidFill>
                  <a:schemeClr val="dk1"/>
                </a:solidFill>
                <a:latin typeface="Times New Roman"/>
                <a:ea typeface="Times New Roman"/>
                <a:cs typeface="Times New Roman"/>
                <a:sym typeface="Times New Roman"/>
              </a:rPr>
              <a:t>Group Norm</a:t>
            </a:r>
            <a:r>
              <a:rPr lang="en" sz="1300">
                <a:solidFill>
                  <a:schemeClr val="dk1"/>
                </a:solidFill>
                <a:latin typeface="Times New Roman"/>
                <a:ea typeface="Times New Roman"/>
                <a:cs typeface="Times New Roman"/>
                <a:sym typeface="Times New Roman"/>
              </a:rPr>
              <a:t> và Self-Attention.</a:t>
            </a:r>
            <a:endParaRPr sz="1300">
              <a:solidFill>
                <a:schemeClr val="dk1"/>
              </a:solidFill>
              <a:latin typeface="Times New Roman"/>
              <a:ea typeface="Times New Roman"/>
              <a:cs typeface="Times New Roman"/>
              <a:sym typeface="Times New Roman"/>
            </a:endParaRPr>
          </a:p>
        </p:txBody>
      </p:sp>
      <p:pic>
        <p:nvPicPr>
          <p:cNvPr id="353" name="Google Shape;353;p38"/>
          <p:cNvPicPr preferRelativeResize="0"/>
          <p:nvPr/>
        </p:nvPicPr>
        <p:blipFill>
          <a:blip r:embed="rId3">
            <a:alphaModFix/>
          </a:blip>
          <a:stretch>
            <a:fillRect/>
          </a:stretch>
        </p:blipFill>
        <p:spPr>
          <a:xfrm>
            <a:off x="1423687" y="2317325"/>
            <a:ext cx="5409725" cy="2682800"/>
          </a:xfrm>
          <a:prstGeom prst="rect">
            <a:avLst/>
          </a:prstGeom>
          <a:noFill/>
          <a:ln>
            <a:noFill/>
          </a:ln>
        </p:spPr>
      </p:pic>
      <p:pic>
        <p:nvPicPr>
          <p:cNvPr id="354" name="Google Shape;354;p38"/>
          <p:cNvPicPr preferRelativeResize="0"/>
          <p:nvPr/>
        </p:nvPicPr>
        <p:blipFill>
          <a:blip r:embed="rId4">
            <a:alphaModFix/>
          </a:blip>
          <a:stretch>
            <a:fillRect/>
          </a:stretch>
        </p:blipFill>
        <p:spPr>
          <a:xfrm>
            <a:off x="7416642" y="-1"/>
            <a:ext cx="1727332" cy="728500"/>
          </a:xfrm>
          <a:prstGeom prst="rect">
            <a:avLst/>
          </a:prstGeom>
          <a:noFill/>
          <a:ln>
            <a:noFill/>
          </a:ln>
        </p:spPr>
      </p:pic>
      <p:pic>
        <p:nvPicPr>
          <p:cNvPr id="355" name="Google Shape;355;p38"/>
          <p:cNvPicPr preferRelativeResize="0"/>
          <p:nvPr/>
        </p:nvPicPr>
        <p:blipFill>
          <a:blip r:embed="rId5">
            <a:alphaModFix/>
          </a:blip>
          <a:stretch>
            <a:fillRect/>
          </a:stretch>
        </p:blipFill>
        <p:spPr>
          <a:xfrm>
            <a:off x="5423787" y="1"/>
            <a:ext cx="1937850" cy="553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59" name="Shape 359"/>
        <p:cNvGrpSpPr/>
        <p:nvPr/>
      </p:nvGrpSpPr>
      <p:grpSpPr>
        <a:xfrm>
          <a:off x="0" y="0"/>
          <a:ext cx="0" cy="0"/>
          <a:chOff x="0" y="0"/>
          <a:chExt cx="0" cy="0"/>
        </a:xfrm>
      </p:grpSpPr>
      <p:sp>
        <p:nvSpPr>
          <p:cNvPr id="360" name="Google Shape;360;p39"/>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(Self-</a:t>
            </a:r>
            <a:r>
              <a:rPr lang="en">
                <a:latin typeface="Times New Roman"/>
                <a:ea typeface="Times New Roman"/>
                <a:cs typeface="Times New Roman"/>
                <a:sym typeface="Times New Roman"/>
              </a:rPr>
              <a:t>Attention</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361" name="Google Shape;361;p39"/>
          <p:cNvSpPr txBox="1"/>
          <p:nvPr/>
        </p:nvSpPr>
        <p:spPr>
          <a:xfrm>
            <a:off x="545650" y="876650"/>
            <a:ext cx="716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Coding Self-Attention.</a:t>
            </a:r>
            <a:endParaRPr sz="1300">
              <a:solidFill>
                <a:schemeClr val="dk1"/>
              </a:solidFill>
              <a:latin typeface="Times New Roman"/>
              <a:ea typeface="Times New Roman"/>
              <a:cs typeface="Times New Roman"/>
              <a:sym typeface="Times New Roman"/>
            </a:endParaRPr>
          </a:p>
        </p:txBody>
      </p:sp>
      <p:pic>
        <p:nvPicPr>
          <p:cNvPr id="362" name="Google Shape;362;p39"/>
          <p:cNvPicPr preferRelativeResize="0"/>
          <p:nvPr/>
        </p:nvPicPr>
        <p:blipFill>
          <a:blip r:embed="rId4">
            <a:alphaModFix/>
          </a:blip>
          <a:stretch>
            <a:fillRect/>
          </a:stretch>
        </p:blipFill>
        <p:spPr>
          <a:xfrm>
            <a:off x="545650" y="2824050"/>
            <a:ext cx="5358224" cy="1987300"/>
          </a:xfrm>
          <a:prstGeom prst="rect">
            <a:avLst/>
          </a:prstGeom>
          <a:noFill/>
          <a:ln>
            <a:noFill/>
          </a:ln>
        </p:spPr>
      </p:pic>
      <p:pic>
        <p:nvPicPr>
          <p:cNvPr id="363" name="Google Shape;363;p39"/>
          <p:cNvPicPr preferRelativeResize="0"/>
          <p:nvPr/>
        </p:nvPicPr>
        <p:blipFill>
          <a:blip r:embed="rId5">
            <a:alphaModFix/>
          </a:blip>
          <a:stretch>
            <a:fillRect/>
          </a:stretch>
        </p:blipFill>
        <p:spPr>
          <a:xfrm>
            <a:off x="6002650" y="3661625"/>
            <a:ext cx="3141350" cy="1149725"/>
          </a:xfrm>
          <a:prstGeom prst="rect">
            <a:avLst/>
          </a:prstGeom>
          <a:noFill/>
          <a:ln>
            <a:noFill/>
          </a:ln>
        </p:spPr>
      </p:pic>
      <p:sp>
        <p:nvSpPr>
          <p:cNvPr id="364" name="Google Shape;364;p39"/>
          <p:cNvSpPr txBox="1"/>
          <p:nvPr/>
        </p:nvSpPr>
        <p:spPr>
          <a:xfrm>
            <a:off x="6002650" y="4811350"/>
            <a:ext cx="236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Test class </a:t>
            </a:r>
            <a:r>
              <a:rPr lang="en" sz="1000">
                <a:solidFill>
                  <a:schemeClr val="dk1"/>
                </a:solidFill>
                <a:latin typeface="Roboto"/>
                <a:ea typeface="Roboto"/>
                <a:cs typeface="Roboto"/>
                <a:sym typeface="Roboto"/>
              </a:rPr>
              <a:t>Attention Block</a:t>
            </a:r>
            <a:endParaRPr sz="1000">
              <a:solidFill>
                <a:schemeClr val="dk1"/>
              </a:solidFill>
              <a:latin typeface="Roboto"/>
              <a:ea typeface="Roboto"/>
              <a:cs typeface="Roboto"/>
              <a:sym typeface="Roboto"/>
            </a:endParaRPr>
          </a:p>
        </p:txBody>
      </p:sp>
      <p:sp>
        <p:nvSpPr>
          <p:cNvPr id="365" name="Google Shape;365;p39"/>
          <p:cNvSpPr txBox="1"/>
          <p:nvPr/>
        </p:nvSpPr>
        <p:spPr>
          <a:xfrm>
            <a:off x="545650" y="1316500"/>
            <a:ext cx="7615200" cy="1452600"/>
          </a:xfrm>
          <a:prstGeom prst="rect">
            <a:avLst/>
          </a:prstGeom>
          <a:noFill/>
          <a:ln>
            <a:noFill/>
          </a:ln>
        </p:spPr>
        <p:txBody>
          <a:bodyPr anchorCtr="0" anchor="t" bIns="91425" lIns="91425" spcFirstLastPara="1" rIns="91425" wrap="square" tIns="91425">
            <a:normAutofit lnSpcReduction="10000"/>
          </a:bodyPr>
          <a:lstStyle/>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Block Attention: input =&gt; Group Norm =&gt; </a:t>
            </a:r>
            <a:r>
              <a:rPr lang="en" sz="1300">
                <a:solidFill>
                  <a:schemeClr val="dk1"/>
                </a:solidFill>
                <a:latin typeface="Roboto"/>
                <a:ea typeface="Roboto"/>
                <a:cs typeface="Roboto"/>
                <a:sym typeface="Roboto"/>
              </a:rPr>
              <a:t>Multihead Attention =&gt; Skip connection. Sử dụng 4 lớp Multihead Attention(num_heads)</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Ở đây ta map từ token sang ảnh như sau: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Sequence length: H * W</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Embedding dim (Embed_dim): Channels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Lưu ý: số chiều Embed Dim phải chia hết cho num_heads</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366" name="Google Shape;366;p39"/>
          <p:cNvPicPr preferRelativeResize="0"/>
          <p:nvPr/>
        </p:nvPicPr>
        <p:blipFill rotWithShape="1">
          <a:blip r:embed="rId6">
            <a:alphaModFix/>
          </a:blip>
          <a:srcRect b="3382" l="57132" r="18941" t="57146"/>
          <a:stretch/>
        </p:blipFill>
        <p:spPr>
          <a:xfrm>
            <a:off x="6002653" y="2507000"/>
            <a:ext cx="1294325" cy="1058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70" name="Shape 370"/>
        <p:cNvGrpSpPr/>
        <p:nvPr/>
      </p:nvGrpSpPr>
      <p:grpSpPr>
        <a:xfrm>
          <a:off x="0" y="0"/>
          <a:ext cx="0" cy="0"/>
          <a:chOff x="0" y="0"/>
          <a:chExt cx="0" cy="0"/>
        </a:xfrm>
      </p:grpSpPr>
      <p:sp>
        <p:nvSpPr>
          <p:cNvPr id="371" name="Google Shape;371;p40"/>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(ResNet Block)</a:t>
            </a:r>
            <a:endParaRPr>
              <a:latin typeface="Times New Roman"/>
              <a:ea typeface="Times New Roman"/>
              <a:cs typeface="Times New Roman"/>
              <a:sym typeface="Times New Roman"/>
            </a:endParaRPr>
          </a:p>
        </p:txBody>
      </p:sp>
      <p:sp>
        <p:nvSpPr>
          <p:cNvPr id="372" name="Google Shape;372;p40"/>
          <p:cNvSpPr txBox="1"/>
          <p:nvPr/>
        </p:nvSpPr>
        <p:spPr>
          <a:xfrm>
            <a:off x="545650" y="728500"/>
            <a:ext cx="716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Coding Resnet Block.</a:t>
            </a:r>
            <a:endParaRPr sz="1300">
              <a:solidFill>
                <a:schemeClr val="dk1"/>
              </a:solidFill>
              <a:latin typeface="Times New Roman"/>
              <a:ea typeface="Times New Roman"/>
              <a:cs typeface="Times New Roman"/>
              <a:sym typeface="Times New Roman"/>
            </a:endParaRPr>
          </a:p>
        </p:txBody>
      </p:sp>
      <p:pic>
        <p:nvPicPr>
          <p:cNvPr id="373" name="Google Shape;373;p40"/>
          <p:cNvPicPr preferRelativeResize="0"/>
          <p:nvPr/>
        </p:nvPicPr>
        <p:blipFill>
          <a:blip r:embed="rId3">
            <a:alphaModFix/>
          </a:blip>
          <a:stretch>
            <a:fillRect/>
          </a:stretch>
        </p:blipFill>
        <p:spPr>
          <a:xfrm>
            <a:off x="545650" y="1170675"/>
            <a:ext cx="4955417" cy="3860274"/>
          </a:xfrm>
          <a:prstGeom prst="rect">
            <a:avLst/>
          </a:prstGeom>
          <a:noFill/>
          <a:ln>
            <a:noFill/>
          </a:ln>
        </p:spPr>
      </p:pic>
      <p:pic>
        <p:nvPicPr>
          <p:cNvPr id="374" name="Google Shape;374;p40"/>
          <p:cNvPicPr preferRelativeResize="0"/>
          <p:nvPr/>
        </p:nvPicPr>
        <p:blipFill>
          <a:blip r:embed="rId4">
            <a:alphaModFix/>
          </a:blip>
          <a:stretch>
            <a:fillRect/>
          </a:stretch>
        </p:blipFill>
        <p:spPr>
          <a:xfrm>
            <a:off x="5616343" y="1170668"/>
            <a:ext cx="3372972" cy="957250"/>
          </a:xfrm>
          <a:prstGeom prst="rect">
            <a:avLst/>
          </a:prstGeom>
          <a:noFill/>
          <a:ln>
            <a:noFill/>
          </a:ln>
        </p:spPr>
      </p:pic>
      <p:pic>
        <p:nvPicPr>
          <p:cNvPr id="375" name="Google Shape;375;p40"/>
          <p:cNvPicPr preferRelativeResize="0"/>
          <p:nvPr/>
        </p:nvPicPr>
        <p:blipFill>
          <a:blip r:embed="rId5">
            <a:alphaModFix/>
          </a:blip>
          <a:stretch>
            <a:fillRect/>
          </a:stretch>
        </p:blipFill>
        <p:spPr>
          <a:xfrm>
            <a:off x="5616350" y="2650325"/>
            <a:ext cx="3372974" cy="900981"/>
          </a:xfrm>
          <a:prstGeom prst="rect">
            <a:avLst/>
          </a:prstGeom>
          <a:noFill/>
          <a:ln>
            <a:noFill/>
          </a:ln>
        </p:spPr>
      </p:pic>
      <p:sp>
        <p:nvSpPr>
          <p:cNvPr id="376" name="Google Shape;376;p40"/>
          <p:cNvSpPr txBox="1"/>
          <p:nvPr/>
        </p:nvSpPr>
        <p:spPr>
          <a:xfrm>
            <a:off x="5616350" y="3551300"/>
            <a:ext cx="311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Test class</a:t>
            </a:r>
            <a:endParaRPr sz="10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80" name="Shape 380"/>
        <p:cNvGrpSpPr/>
        <p:nvPr/>
      </p:nvGrpSpPr>
      <p:grpSpPr>
        <a:xfrm>
          <a:off x="0" y="0"/>
          <a:ext cx="0" cy="0"/>
          <a:chOff x="0" y="0"/>
          <a:chExt cx="0" cy="0"/>
        </a:xfrm>
      </p:grpSpPr>
      <p:sp>
        <p:nvSpPr>
          <p:cNvPr id="381" name="Google Shape;381;p41"/>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(Unet)</a:t>
            </a:r>
            <a:endParaRPr>
              <a:latin typeface="Times New Roman"/>
              <a:ea typeface="Times New Roman"/>
              <a:cs typeface="Times New Roman"/>
              <a:sym typeface="Times New Roman"/>
            </a:endParaRPr>
          </a:p>
        </p:txBody>
      </p:sp>
      <p:sp>
        <p:nvSpPr>
          <p:cNvPr id="382" name="Google Shape;382;p41"/>
          <p:cNvSpPr txBox="1"/>
          <p:nvPr/>
        </p:nvSpPr>
        <p:spPr>
          <a:xfrm>
            <a:off x="578125" y="811700"/>
            <a:ext cx="716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Module </a:t>
            </a:r>
            <a:r>
              <a:rPr lang="en" sz="1300">
                <a:solidFill>
                  <a:schemeClr val="dk1"/>
                </a:solidFill>
                <a:latin typeface="Times New Roman"/>
                <a:ea typeface="Times New Roman"/>
                <a:cs typeface="Times New Roman"/>
                <a:sym typeface="Times New Roman"/>
              </a:rPr>
              <a:t>UNET - lõi của model Diffusion.</a:t>
            </a:r>
            <a:endParaRPr sz="1300">
              <a:solidFill>
                <a:schemeClr val="dk1"/>
              </a:solidFill>
              <a:latin typeface="Times New Roman"/>
              <a:ea typeface="Times New Roman"/>
              <a:cs typeface="Times New Roman"/>
              <a:sym typeface="Times New Roman"/>
            </a:endParaRPr>
          </a:p>
        </p:txBody>
      </p:sp>
      <p:pic>
        <p:nvPicPr>
          <p:cNvPr id="383" name="Google Shape;383;p41"/>
          <p:cNvPicPr preferRelativeResize="0"/>
          <p:nvPr/>
        </p:nvPicPr>
        <p:blipFill>
          <a:blip r:embed="rId3">
            <a:alphaModFix/>
          </a:blip>
          <a:stretch>
            <a:fillRect/>
          </a:stretch>
        </p:blipFill>
        <p:spPr>
          <a:xfrm>
            <a:off x="545650" y="1632200"/>
            <a:ext cx="4271551" cy="1613700"/>
          </a:xfrm>
          <a:prstGeom prst="rect">
            <a:avLst/>
          </a:prstGeom>
          <a:noFill/>
          <a:ln>
            <a:noFill/>
          </a:ln>
        </p:spPr>
      </p:pic>
      <p:sp>
        <p:nvSpPr>
          <p:cNvPr id="384" name="Google Shape;384;p41"/>
          <p:cNvSpPr txBox="1"/>
          <p:nvPr/>
        </p:nvSpPr>
        <p:spPr>
          <a:xfrm>
            <a:off x="545650" y="1221950"/>
            <a:ext cx="520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Khởi tạo 2 class DownSample và UpSample.</a:t>
            </a:r>
            <a:endParaRPr sz="1300">
              <a:solidFill>
                <a:schemeClr val="dk1"/>
              </a:solidFill>
              <a:latin typeface="Times New Roman"/>
              <a:ea typeface="Times New Roman"/>
              <a:cs typeface="Times New Roman"/>
              <a:sym typeface="Times New Roman"/>
            </a:endParaRPr>
          </a:p>
        </p:txBody>
      </p:sp>
      <p:sp>
        <p:nvSpPr>
          <p:cNvPr id="385" name="Google Shape;385;p41"/>
          <p:cNvSpPr/>
          <p:nvPr/>
        </p:nvSpPr>
        <p:spPr>
          <a:xfrm>
            <a:off x="4902025" y="2219250"/>
            <a:ext cx="487500" cy="27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86" name="Google Shape;386;p41"/>
          <p:cNvPicPr preferRelativeResize="0"/>
          <p:nvPr/>
        </p:nvPicPr>
        <p:blipFill>
          <a:blip r:embed="rId4">
            <a:alphaModFix/>
          </a:blip>
          <a:stretch>
            <a:fillRect/>
          </a:stretch>
        </p:blipFill>
        <p:spPr>
          <a:xfrm>
            <a:off x="5577875" y="1753363"/>
            <a:ext cx="3322200" cy="1208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5" name="Shape 75"/>
        <p:cNvGrpSpPr/>
        <p:nvPr/>
      </p:nvGrpSpPr>
      <p:grpSpPr>
        <a:xfrm>
          <a:off x="0" y="0"/>
          <a:ext cx="0" cy="0"/>
          <a:chOff x="0" y="0"/>
          <a:chExt cx="0" cy="0"/>
        </a:xfrm>
      </p:grpSpPr>
      <p:sp>
        <p:nvSpPr>
          <p:cNvPr id="76" name="Google Shape;76;p15"/>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INTRODUCTION</a:t>
            </a:r>
            <a:endParaRPr b="1">
              <a:solidFill>
                <a:schemeClr val="dk1"/>
              </a:solidFill>
              <a:latin typeface="Times New Roman"/>
              <a:ea typeface="Times New Roman"/>
              <a:cs typeface="Times New Roman"/>
              <a:sym typeface="Times New Roman"/>
            </a:endParaRPr>
          </a:p>
        </p:txBody>
      </p:sp>
      <p:sp>
        <p:nvSpPr>
          <p:cNvPr id="77" name="Google Shape;77;p15"/>
          <p:cNvSpPr txBox="1"/>
          <p:nvPr/>
        </p:nvSpPr>
        <p:spPr>
          <a:xfrm>
            <a:off x="545650" y="1323075"/>
            <a:ext cx="7460700" cy="2839800"/>
          </a:xfrm>
          <a:prstGeom prst="rect">
            <a:avLst/>
          </a:prstGeom>
          <a:noFill/>
          <a:ln>
            <a:noFill/>
          </a:ln>
        </p:spPr>
        <p:txBody>
          <a:bodyPr anchorCtr="0" anchor="t" bIns="91425" lIns="91425" spcFirstLastPara="1" rIns="91425" wrap="square" tIns="91425">
            <a:spAutoFit/>
          </a:bodyPr>
          <a:lstStyle/>
          <a:p>
            <a:pPr indent="-301625" lvl="0" marL="457200" rtl="0" algn="just">
              <a:spcBef>
                <a:spcPts val="0"/>
              </a:spcBef>
              <a:spcAft>
                <a:spcPts val="0"/>
              </a:spcAft>
              <a:buClr>
                <a:srgbClr val="1B1B1B"/>
              </a:buClr>
              <a:buSzPts val="1150"/>
              <a:buFont typeface="Times New Roman"/>
              <a:buChar char="●"/>
            </a:pPr>
            <a:r>
              <a:rPr lang="en" sz="1150">
                <a:solidFill>
                  <a:srgbClr val="1B1B1B"/>
                </a:solidFill>
                <a:highlight>
                  <a:srgbClr val="FFFFFF"/>
                </a:highlight>
                <a:latin typeface="Times New Roman"/>
                <a:ea typeface="Times New Roman"/>
                <a:cs typeface="Times New Roman"/>
                <a:sym typeface="Times New Roman"/>
              </a:rPr>
              <a:t>Trong quá khứ 2 mô hình sinh là VAE và GAN đã thống trị rất lâu, hơn hết là GAN</a:t>
            </a:r>
            <a:r>
              <a:rPr lang="en" sz="1150">
                <a:solidFill>
                  <a:srgbClr val="1B1B1B"/>
                </a:solidFill>
                <a:highlight>
                  <a:srgbClr val="FFFFFF"/>
                </a:highlight>
                <a:latin typeface="Times New Roman"/>
                <a:ea typeface="Times New Roman"/>
                <a:cs typeface="Times New Roman"/>
                <a:sym typeface="Times New Roman"/>
              </a:rPr>
              <a:t> </a:t>
            </a:r>
            <a:r>
              <a:rPr lang="en" sz="1150">
                <a:solidFill>
                  <a:srgbClr val="1B1B1B"/>
                </a:solidFill>
                <a:highlight>
                  <a:srgbClr val="FFFFFF"/>
                </a:highlight>
                <a:latin typeface="Times New Roman"/>
                <a:ea typeface="Times New Roman"/>
                <a:cs typeface="Times New Roman"/>
                <a:sym typeface="Times New Roman"/>
              </a:rPr>
              <a:t>. Mặc dù GAN hoạt động tốt với rất nhiều các ứng dụng khác nhau tuy nhiên rất khó để đào tạo do bị vấn đề vanishing gradients tức khi đào tạo mạng lớn và khi backward gradient triệt tiêu khiến chúng rất nhỏ rồi nhân với nhau càng nhỏ hơn nên các parameter khó có thể học được thông tin và không thể cập nhật chính xác.Hơn nữa đầu ra ảnh của GAN sẽ thiếu đi tính đa dạng phong phú. </a:t>
            </a:r>
            <a:endParaRPr sz="1150">
              <a:solidFill>
                <a:srgbClr val="1B1B1B"/>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1150">
              <a:solidFill>
                <a:srgbClr val="1B1B1B"/>
              </a:solidFill>
              <a:highlight>
                <a:srgbClr val="FFFFFF"/>
              </a:highlight>
              <a:latin typeface="Times New Roman"/>
              <a:ea typeface="Times New Roman"/>
              <a:cs typeface="Times New Roman"/>
              <a:sym typeface="Times New Roman"/>
            </a:endParaRPr>
          </a:p>
          <a:p>
            <a:pPr indent="-301625" lvl="0" marL="457200" rtl="0" algn="just">
              <a:spcBef>
                <a:spcPts val="0"/>
              </a:spcBef>
              <a:spcAft>
                <a:spcPts val="0"/>
              </a:spcAft>
              <a:buClr>
                <a:srgbClr val="1B1B1B"/>
              </a:buClr>
              <a:buSzPts val="1150"/>
              <a:buFont typeface="Times New Roman"/>
              <a:buChar char="●"/>
            </a:pPr>
            <a:r>
              <a:rPr lang="en" sz="1150">
                <a:solidFill>
                  <a:srgbClr val="1B1B1B"/>
                </a:solidFill>
                <a:highlight>
                  <a:srgbClr val="FFFFFF"/>
                </a:highlight>
                <a:latin typeface="Times New Roman"/>
                <a:ea typeface="Times New Roman"/>
                <a:cs typeface="Times New Roman"/>
                <a:sym typeface="Times New Roman"/>
              </a:rPr>
              <a:t>Thay vào đó Diffusion Models là một trong những mô hình sinh ngày nay đã đánh bại GAN hoàn toàn, Diffusion model ngày càng được ứng dụng rộng rãi cho nhiều ứng dụng khác nhau như: Image Inpainting (Chỉnh sửa hình ảnh khuyết thiếu), Image Colorization (Tô màu hình ảnh),...</a:t>
            </a:r>
            <a:endParaRPr sz="1150">
              <a:solidFill>
                <a:srgbClr val="1B1B1B"/>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1150">
              <a:solidFill>
                <a:srgbClr val="1B1B1B"/>
              </a:solidFill>
              <a:highlight>
                <a:srgbClr val="FFFFFF"/>
              </a:highlight>
              <a:latin typeface="Times New Roman"/>
              <a:ea typeface="Times New Roman"/>
              <a:cs typeface="Times New Roman"/>
              <a:sym typeface="Times New Roman"/>
            </a:endParaRPr>
          </a:p>
          <a:p>
            <a:pPr indent="-301625" lvl="0" marL="457200" rtl="0" algn="just">
              <a:spcBef>
                <a:spcPts val="0"/>
              </a:spcBef>
              <a:spcAft>
                <a:spcPts val="0"/>
              </a:spcAft>
              <a:buClr>
                <a:srgbClr val="1B1B1B"/>
              </a:buClr>
              <a:buSzPts val="1150"/>
              <a:buFont typeface="Times New Roman"/>
              <a:buChar char="●"/>
            </a:pPr>
            <a:r>
              <a:rPr lang="en" sz="1150">
                <a:solidFill>
                  <a:srgbClr val="1B1B1B"/>
                </a:solidFill>
                <a:highlight>
                  <a:srgbClr val="FFFFFF"/>
                </a:highlight>
                <a:latin typeface="Times New Roman"/>
                <a:ea typeface="Times New Roman"/>
                <a:cs typeface="Times New Roman"/>
                <a:sym typeface="Times New Roman"/>
              </a:rPr>
              <a:t>Diffusion model được giới thiệu đầu tiên vào năm 2015 với bài báo “Deep Unsupervised Learning using Nonequilibrium Thermodynamics”, ý tưởng của bài báo bắt đầu từ nhiệt động lực học. Tiếp theo vào năm 2019 bài báo “Generative Modeling by Estimating Gradients of the Data Distribution” sử dụng cùng nguyên tắc nhưng cách tiếp cận khác nhau. Sau đó đến năm 2020 bài báo “Denoising Diffusion Probabilistic Models” đã làm bùng nổ lĩnh vực sinh ảnh.</a:t>
            </a:r>
            <a:endParaRPr sz="1150">
              <a:solidFill>
                <a:srgbClr val="1B1B1B"/>
              </a:solidFill>
              <a:highlight>
                <a:srgbClr val="FFFFFF"/>
              </a:highlight>
              <a:latin typeface="Times New Roman"/>
              <a:ea typeface="Times New Roman"/>
              <a:cs typeface="Times New Roman"/>
              <a:sym typeface="Times New Roman"/>
            </a:endParaRPr>
          </a:p>
        </p:txBody>
      </p:sp>
      <p:sp>
        <p:nvSpPr>
          <p:cNvPr id="78" name="Google Shape;78;p15"/>
          <p:cNvSpPr txBox="1"/>
          <p:nvPr/>
        </p:nvSpPr>
        <p:spPr>
          <a:xfrm>
            <a:off x="545650" y="872825"/>
            <a:ext cx="249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Lịch sử của Diffusion model.</a:t>
            </a:r>
            <a:endParaRPr sz="1300">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90" name="Shape 390"/>
        <p:cNvGrpSpPr/>
        <p:nvPr/>
      </p:nvGrpSpPr>
      <p:grpSpPr>
        <a:xfrm>
          <a:off x="0" y="0"/>
          <a:ext cx="0" cy="0"/>
          <a:chOff x="0" y="0"/>
          <a:chExt cx="0" cy="0"/>
        </a:xfrm>
      </p:grpSpPr>
      <p:sp>
        <p:nvSpPr>
          <p:cNvPr id="391" name="Google Shape;391;p42"/>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(Unet)</a:t>
            </a:r>
            <a:endParaRPr sz="1300">
              <a:solidFill>
                <a:schemeClr val="dk2"/>
              </a:solidFill>
              <a:latin typeface="Times New Roman"/>
              <a:ea typeface="Times New Roman"/>
              <a:cs typeface="Times New Roman"/>
              <a:sym typeface="Times New Roman"/>
            </a:endParaRPr>
          </a:p>
        </p:txBody>
      </p:sp>
      <p:sp>
        <p:nvSpPr>
          <p:cNvPr id="392" name="Google Shape;392;p42"/>
          <p:cNvSpPr txBox="1"/>
          <p:nvPr/>
        </p:nvSpPr>
        <p:spPr>
          <a:xfrm>
            <a:off x="578125" y="687475"/>
            <a:ext cx="716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Coding </a:t>
            </a:r>
            <a:r>
              <a:rPr lang="en" sz="1300">
                <a:solidFill>
                  <a:schemeClr val="dk1"/>
                </a:solidFill>
                <a:latin typeface="Times New Roman"/>
                <a:ea typeface="Times New Roman"/>
                <a:cs typeface="Times New Roman"/>
                <a:sym typeface="Times New Roman"/>
              </a:rPr>
              <a:t>Module UNET - lõi của model Diffusion.</a:t>
            </a:r>
            <a:endParaRPr sz="1300">
              <a:solidFill>
                <a:schemeClr val="dk1"/>
              </a:solidFill>
              <a:latin typeface="Times New Roman"/>
              <a:ea typeface="Times New Roman"/>
              <a:cs typeface="Times New Roman"/>
              <a:sym typeface="Times New Roman"/>
            </a:endParaRPr>
          </a:p>
        </p:txBody>
      </p:sp>
      <p:pic>
        <p:nvPicPr>
          <p:cNvPr id="393" name="Google Shape;393;p42"/>
          <p:cNvPicPr preferRelativeResize="0"/>
          <p:nvPr/>
        </p:nvPicPr>
        <p:blipFill>
          <a:blip r:embed="rId3">
            <a:alphaModFix/>
          </a:blip>
          <a:stretch>
            <a:fillRect/>
          </a:stretch>
        </p:blipFill>
        <p:spPr>
          <a:xfrm>
            <a:off x="5136375" y="328300"/>
            <a:ext cx="3974051" cy="4812750"/>
          </a:xfrm>
          <a:prstGeom prst="rect">
            <a:avLst/>
          </a:prstGeom>
          <a:noFill/>
          <a:ln>
            <a:noFill/>
          </a:ln>
        </p:spPr>
      </p:pic>
      <p:pic>
        <p:nvPicPr>
          <p:cNvPr id="394" name="Google Shape;394;p42"/>
          <p:cNvPicPr preferRelativeResize="0"/>
          <p:nvPr/>
        </p:nvPicPr>
        <p:blipFill>
          <a:blip r:embed="rId4">
            <a:alphaModFix/>
          </a:blip>
          <a:stretch>
            <a:fillRect/>
          </a:stretch>
        </p:blipFill>
        <p:spPr>
          <a:xfrm>
            <a:off x="2418787" y="3063375"/>
            <a:ext cx="2176449" cy="2010600"/>
          </a:xfrm>
          <a:prstGeom prst="rect">
            <a:avLst/>
          </a:prstGeom>
          <a:noFill/>
          <a:ln>
            <a:noFill/>
          </a:ln>
        </p:spPr>
      </p:pic>
      <p:sp>
        <p:nvSpPr>
          <p:cNvPr id="395" name="Google Shape;395;p42"/>
          <p:cNvSpPr/>
          <p:nvPr/>
        </p:nvSpPr>
        <p:spPr>
          <a:xfrm>
            <a:off x="2060938" y="3861475"/>
            <a:ext cx="303300" cy="168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96" name="Google Shape;396;p42"/>
          <p:cNvPicPr preferRelativeResize="0"/>
          <p:nvPr/>
        </p:nvPicPr>
        <p:blipFill>
          <a:blip r:embed="rId5">
            <a:alphaModFix/>
          </a:blip>
          <a:stretch>
            <a:fillRect/>
          </a:stretch>
        </p:blipFill>
        <p:spPr>
          <a:xfrm>
            <a:off x="300300" y="3650050"/>
            <a:ext cx="1706126" cy="590850"/>
          </a:xfrm>
          <a:prstGeom prst="rect">
            <a:avLst/>
          </a:prstGeom>
          <a:noFill/>
          <a:ln>
            <a:noFill/>
          </a:ln>
        </p:spPr>
      </p:pic>
      <p:pic>
        <p:nvPicPr>
          <p:cNvPr id="397" name="Google Shape;397;p42"/>
          <p:cNvPicPr preferRelativeResize="0"/>
          <p:nvPr/>
        </p:nvPicPr>
        <p:blipFill rotWithShape="1">
          <a:blip r:embed="rId6">
            <a:alphaModFix/>
          </a:blip>
          <a:srcRect b="6375" l="546" r="0" t="0"/>
          <a:stretch/>
        </p:blipFill>
        <p:spPr>
          <a:xfrm>
            <a:off x="691600" y="1072375"/>
            <a:ext cx="3880401" cy="1929352"/>
          </a:xfrm>
          <a:prstGeom prst="rect">
            <a:avLst/>
          </a:prstGeom>
          <a:noFill/>
          <a:ln>
            <a:noFill/>
          </a:ln>
        </p:spPr>
      </p:pic>
      <p:sp>
        <p:nvSpPr>
          <p:cNvPr id="398" name="Google Shape;398;p42"/>
          <p:cNvSpPr/>
          <p:nvPr/>
        </p:nvSpPr>
        <p:spPr>
          <a:xfrm>
            <a:off x="4672984" y="1953050"/>
            <a:ext cx="362400" cy="16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9" name="Google Shape;399;p42"/>
          <p:cNvSpPr/>
          <p:nvPr/>
        </p:nvSpPr>
        <p:spPr>
          <a:xfrm>
            <a:off x="4714138" y="3861475"/>
            <a:ext cx="303300" cy="168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03" name="Shape 403"/>
        <p:cNvGrpSpPr/>
        <p:nvPr/>
      </p:nvGrpSpPr>
      <p:grpSpPr>
        <a:xfrm>
          <a:off x="0" y="0"/>
          <a:ext cx="0" cy="0"/>
          <a:chOff x="0" y="0"/>
          <a:chExt cx="0" cy="0"/>
        </a:xfrm>
      </p:grpSpPr>
      <p:sp>
        <p:nvSpPr>
          <p:cNvPr id="404" name="Google Shape;404;p43"/>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a:t>
            </a:r>
            <a:endParaRPr sz="1300">
              <a:solidFill>
                <a:schemeClr val="dk2"/>
              </a:solidFill>
              <a:latin typeface="Times New Roman"/>
              <a:ea typeface="Times New Roman"/>
              <a:cs typeface="Times New Roman"/>
              <a:sym typeface="Times New Roman"/>
            </a:endParaRPr>
          </a:p>
        </p:txBody>
      </p:sp>
      <p:sp>
        <p:nvSpPr>
          <p:cNvPr id="405" name="Google Shape;405;p43"/>
          <p:cNvSpPr txBox="1"/>
          <p:nvPr/>
        </p:nvSpPr>
        <p:spPr>
          <a:xfrm>
            <a:off x="578125" y="811700"/>
            <a:ext cx="353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a:t>
            </a:r>
            <a:r>
              <a:rPr lang="en" sz="1300">
                <a:solidFill>
                  <a:schemeClr val="dk1"/>
                </a:solidFill>
                <a:latin typeface="Times New Roman"/>
                <a:ea typeface="Times New Roman"/>
                <a:cs typeface="Times New Roman"/>
                <a:sym typeface="Times New Roman"/>
              </a:rPr>
              <a:t>g model</a:t>
            </a:r>
            <a:r>
              <a:rPr lang="en" sz="1300">
                <a:solidFill>
                  <a:schemeClr val="dk1"/>
                </a:solidFill>
                <a:latin typeface="Times New Roman"/>
                <a:ea typeface="Times New Roman"/>
                <a:cs typeface="Times New Roman"/>
                <a:sym typeface="Times New Roman"/>
              </a:rPr>
              <a:t> Diffusion.</a:t>
            </a:r>
            <a:endParaRPr sz="1300">
              <a:solidFill>
                <a:schemeClr val="dk1"/>
              </a:solidFill>
              <a:latin typeface="Times New Roman"/>
              <a:ea typeface="Times New Roman"/>
              <a:cs typeface="Times New Roman"/>
              <a:sym typeface="Times New Roman"/>
            </a:endParaRPr>
          </a:p>
        </p:txBody>
      </p:sp>
      <p:pic>
        <p:nvPicPr>
          <p:cNvPr id="406" name="Google Shape;406;p43"/>
          <p:cNvPicPr preferRelativeResize="0"/>
          <p:nvPr/>
        </p:nvPicPr>
        <p:blipFill>
          <a:blip r:embed="rId3">
            <a:alphaModFix/>
          </a:blip>
          <a:stretch>
            <a:fillRect/>
          </a:stretch>
        </p:blipFill>
        <p:spPr>
          <a:xfrm>
            <a:off x="4680075" y="893890"/>
            <a:ext cx="4418900" cy="4249610"/>
          </a:xfrm>
          <a:prstGeom prst="rect">
            <a:avLst/>
          </a:prstGeom>
          <a:noFill/>
          <a:ln>
            <a:noFill/>
          </a:ln>
        </p:spPr>
      </p:pic>
      <p:pic>
        <p:nvPicPr>
          <p:cNvPr id="407" name="Google Shape;407;p43"/>
          <p:cNvPicPr preferRelativeResize="0"/>
          <p:nvPr/>
        </p:nvPicPr>
        <p:blipFill>
          <a:blip r:embed="rId4">
            <a:alphaModFix/>
          </a:blip>
          <a:stretch>
            <a:fillRect/>
          </a:stretch>
        </p:blipFill>
        <p:spPr>
          <a:xfrm>
            <a:off x="523975" y="1680750"/>
            <a:ext cx="4156100" cy="1999538"/>
          </a:xfrm>
          <a:prstGeom prst="rect">
            <a:avLst/>
          </a:prstGeom>
          <a:noFill/>
          <a:ln>
            <a:noFill/>
          </a:ln>
        </p:spPr>
      </p:pic>
      <p:sp>
        <p:nvSpPr>
          <p:cNvPr id="408" name="Google Shape;408;p43"/>
          <p:cNvSpPr txBox="1"/>
          <p:nvPr/>
        </p:nvSpPr>
        <p:spPr>
          <a:xfrm>
            <a:off x="523975" y="1196600"/>
            <a:ext cx="311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Kết quả của quá trình forward.</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12" name="Shape 412"/>
        <p:cNvGrpSpPr/>
        <p:nvPr/>
      </p:nvGrpSpPr>
      <p:grpSpPr>
        <a:xfrm>
          <a:off x="0" y="0"/>
          <a:ext cx="0" cy="0"/>
          <a:chOff x="0" y="0"/>
          <a:chExt cx="0" cy="0"/>
        </a:xfrm>
      </p:grpSpPr>
      <p:sp>
        <p:nvSpPr>
          <p:cNvPr id="413" name="Google Shape;413;p44"/>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a:t>
            </a:r>
            <a:endParaRPr sz="1300">
              <a:solidFill>
                <a:schemeClr val="dk2"/>
              </a:solidFill>
              <a:latin typeface="Times New Roman"/>
              <a:ea typeface="Times New Roman"/>
              <a:cs typeface="Times New Roman"/>
              <a:sym typeface="Times New Roman"/>
            </a:endParaRPr>
          </a:p>
        </p:txBody>
      </p:sp>
      <p:sp>
        <p:nvSpPr>
          <p:cNvPr id="414" name="Google Shape;414;p44"/>
          <p:cNvSpPr txBox="1"/>
          <p:nvPr/>
        </p:nvSpPr>
        <p:spPr>
          <a:xfrm>
            <a:off x="578125" y="811700"/>
            <a:ext cx="3602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Training. Khởi tạo model diffusion và Unet, hàm loss, optimizer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Model Unet: được sử dụng để dự đoán ra phần noise ở time step trước đó</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Model Diffusion: được sử dụng cho phần forward</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Hàm loss sử dụng MSE.</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Optimizer: AdamW</a:t>
            </a:r>
            <a:endParaRPr sz="1300">
              <a:solidFill>
                <a:schemeClr val="dk1"/>
              </a:solidFill>
              <a:latin typeface="Times New Roman"/>
              <a:ea typeface="Times New Roman"/>
              <a:cs typeface="Times New Roman"/>
              <a:sym typeface="Times New Roman"/>
            </a:endParaRPr>
          </a:p>
        </p:txBody>
      </p:sp>
      <p:pic>
        <p:nvPicPr>
          <p:cNvPr id="415" name="Google Shape;415;p44"/>
          <p:cNvPicPr preferRelativeResize="0"/>
          <p:nvPr/>
        </p:nvPicPr>
        <p:blipFill>
          <a:blip r:embed="rId3">
            <a:alphaModFix/>
          </a:blip>
          <a:stretch>
            <a:fillRect/>
          </a:stretch>
        </p:blipFill>
        <p:spPr>
          <a:xfrm>
            <a:off x="4320899" y="811700"/>
            <a:ext cx="4823099" cy="387071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19" name="Shape 419"/>
        <p:cNvGrpSpPr/>
        <p:nvPr/>
      </p:nvGrpSpPr>
      <p:grpSpPr>
        <a:xfrm>
          <a:off x="0" y="0"/>
          <a:ext cx="0" cy="0"/>
          <a:chOff x="0" y="0"/>
          <a:chExt cx="0" cy="0"/>
        </a:xfrm>
      </p:grpSpPr>
      <p:sp>
        <p:nvSpPr>
          <p:cNvPr id="420" name="Google Shape;420;p45"/>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a:t>
            </a:r>
            <a:endParaRPr sz="1300">
              <a:solidFill>
                <a:schemeClr val="dk2"/>
              </a:solidFill>
              <a:latin typeface="Times New Roman"/>
              <a:ea typeface="Times New Roman"/>
              <a:cs typeface="Times New Roman"/>
              <a:sym typeface="Times New Roman"/>
            </a:endParaRPr>
          </a:p>
        </p:txBody>
      </p:sp>
      <p:sp>
        <p:nvSpPr>
          <p:cNvPr id="421" name="Google Shape;421;p45"/>
          <p:cNvSpPr txBox="1"/>
          <p:nvPr/>
        </p:nvSpPr>
        <p:spPr>
          <a:xfrm>
            <a:off x="578125" y="811700"/>
            <a:ext cx="74688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Hàm loss đơn giản chỉ là MSE.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Nó tính toán giữa epsilon được khởi tạo ở bước forward và và phần noise do model predict được. </a:t>
            </a:r>
            <a:r>
              <a:rPr lang="en" sz="1300">
                <a:solidFill>
                  <a:schemeClr val="dk1"/>
                </a:solidFill>
                <a:latin typeface="Times New Roman"/>
                <a:ea typeface="Times New Roman"/>
                <a:cs typeface="Times New Roman"/>
                <a:sym typeface="Times New Roman"/>
              </a:rPr>
              <a:t>Follow</a:t>
            </a:r>
            <a:r>
              <a:rPr lang="en" sz="1300">
                <a:solidFill>
                  <a:schemeClr val="dk1"/>
                </a:solidFill>
                <a:latin typeface="Times New Roman"/>
                <a:ea typeface="Times New Roman"/>
                <a:cs typeface="Times New Roman"/>
                <a:sym typeface="Times New Roman"/>
              </a:rPr>
              <a:t> theo công thức bên dưới và code.</a:t>
            </a:r>
            <a:endParaRPr sz="1300">
              <a:solidFill>
                <a:schemeClr val="dk1"/>
              </a:solidFill>
              <a:latin typeface="Times New Roman"/>
              <a:ea typeface="Times New Roman"/>
              <a:cs typeface="Times New Roman"/>
              <a:sym typeface="Times New Roman"/>
            </a:endParaRPr>
          </a:p>
        </p:txBody>
      </p:sp>
      <p:pic>
        <p:nvPicPr>
          <p:cNvPr id="422" name="Google Shape;422;p45"/>
          <p:cNvPicPr preferRelativeResize="0"/>
          <p:nvPr/>
        </p:nvPicPr>
        <p:blipFill>
          <a:blip r:embed="rId3">
            <a:alphaModFix/>
          </a:blip>
          <a:stretch>
            <a:fillRect/>
          </a:stretch>
        </p:blipFill>
        <p:spPr>
          <a:xfrm>
            <a:off x="5738550" y="1652575"/>
            <a:ext cx="3276600" cy="1838325"/>
          </a:xfrm>
          <a:prstGeom prst="rect">
            <a:avLst/>
          </a:prstGeom>
          <a:noFill/>
          <a:ln>
            <a:noFill/>
          </a:ln>
        </p:spPr>
      </p:pic>
      <p:pic>
        <p:nvPicPr>
          <p:cNvPr id="423" name="Google Shape;423;p45"/>
          <p:cNvPicPr preferRelativeResize="0"/>
          <p:nvPr/>
        </p:nvPicPr>
        <p:blipFill>
          <a:blip r:embed="rId4">
            <a:alphaModFix/>
          </a:blip>
          <a:stretch>
            <a:fillRect/>
          </a:stretch>
        </p:blipFill>
        <p:spPr>
          <a:xfrm>
            <a:off x="5738549" y="3614600"/>
            <a:ext cx="3276600" cy="438626"/>
          </a:xfrm>
          <a:prstGeom prst="rect">
            <a:avLst/>
          </a:prstGeom>
          <a:noFill/>
          <a:ln>
            <a:noFill/>
          </a:ln>
        </p:spPr>
      </p:pic>
      <p:pic>
        <p:nvPicPr>
          <p:cNvPr id="424" name="Google Shape;424;p45"/>
          <p:cNvPicPr preferRelativeResize="0"/>
          <p:nvPr/>
        </p:nvPicPr>
        <p:blipFill>
          <a:blip r:embed="rId5">
            <a:alphaModFix/>
          </a:blip>
          <a:stretch>
            <a:fillRect/>
          </a:stretch>
        </p:blipFill>
        <p:spPr>
          <a:xfrm>
            <a:off x="494950" y="1680000"/>
            <a:ext cx="4924475" cy="335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28" name="Shape 428"/>
        <p:cNvGrpSpPr/>
        <p:nvPr/>
      </p:nvGrpSpPr>
      <p:grpSpPr>
        <a:xfrm>
          <a:off x="0" y="0"/>
          <a:ext cx="0" cy="0"/>
          <a:chOff x="0" y="0"/>
          <a:chExt cx="0" cy="0"/>
        </a:xfrm>
      </p:grpSpPr>
      <p:sp>
        <p:nvSpPr>
          <p:cNvPr id="429" name="Google Shape;429;p46"/>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SAMPLING</a:t>
            </a:r>
            <a:endParaRPr sz="1300">
              <a:solidFill>
                <a:schemeClr val="dk2"/>
              </a:solidFill>
              <a:latin typeface="Times New Roman"/>
              <a:ea typeface="Times New Roman"/>
              <a:cs typeface="Times New Roman"/>
              <a:sym typeface="Times New Roman"/>
            </a:endParaRPr>
          </a:p>
        </p:txBody>
      </p:sp>
      <p:pic>
        <p:nvPicPr>
          <p:cNvPr id="430" name="Google Shape;430;p46"/>
          <p:cNvPicPr preferRelativeResize="0"/>
          <p:nvPr/>
        </p:nvPicPr>
        <p:blipFill>
          <a:blip r:embed="rId3">
            <a:alphaModFix/>
          </a:blip>
          <a:stretch>
            <a:fillRect/>
          </a:stretch>
        </p:blipFill>
        <p:spPr>
          <a:xfrm>
            <a:off x="6379175" y="942350"/>
            <a:ext cx="2764825" cy="1552744"/>
          </a:xfrm>
          <a:prstGeom prst="rect">
            <a:avLst/>
          </a:prstGeom>
          <a:noFill/>
          <a:ln>
            <a:noFill/>
          </a:ln>
        </p:spPr>
      </p:pic>
      <p:pic>
        <p:nvPicPr>
          <p:cNvPr id="431" name="Google Shape;431;p46"/>
          <p:cNvPicPr preferRelativeResize="0"/>
          <p:nvPr/>
        </p:nvPicPr>
        <p:blipFill>
          <a:blip r:embed="rId4">
            <a:alphaModFix/>
          </a:blip>
          <a:stretch>
            <a:fillRect/>
          </a:stretch>
        </p:blipFill>
        <p:spPr>
          <a:xfrm>
            <a:off x="6379175" y="2692372"/>
            <a:ext cx="2764825" cy="2451125"/>
          </a:xfrm>
          <a:prstGeom prst="rect">
            <a:avLst/>
          </a:prstGeom>
          <a:noFill/>
          <a:ln>
            <a:noFill/>
          </a:ln>
        </p:spPr>
      </p:pic>
      <p:pic>
        <p:nvPicPr>
          <p:cNvPr id="432" name="Google Shape;432;p46"/>
          <p:cNvPicPr preferRelativeResize="0"/>
          <p:nvPr/>
        </p:nvPicPr>
        <p:blipFill>
          <a:blip r:embed="rId5">
            <a:alphaModFix/>
          </a:blip>
          <a:stretch>
            <a:fillRect/>
          </a:stretch>
        </p:blipFill>
        <p:spPr>
          <a:xfrm>
            <a:off x="545650" y="1426000"/>
            <a:ext cx="5287123" cy="3717498"/>
          </a:xfrm>
          <a:prstGeom prst="rect">
            <a:avLst/>
          </a:prstGeom>
          <a:noFill/>
          <a:ln>
            <a:noFill/>
          </a:ln>
        </p:spPr>
      </p:pic>
      <p:sp>
        <p:nvSpPr>
          <p:cNvPr id="433" name="Google Shape;433;p46"/>
          <p:cNvSpPr txBox="1"/>
          <p:nvPr/>
        </p:nvSpPr>
        <p:spPr>
          <a:xfrm>
            <a:off x="545650" y="728500"/>
            <a:ext cx="4733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Ta sẽ tính ảnh ở bước trước thông qua phần noise được pred từ model. Follow theo công thức và code trong ảnh.</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37" name="Shape 437"/>
        <p:cNvGrpSpPr/>
        <p:nvPr/>
      </p:nvGrpSpPr>
      <p:grpSpPr>
        <a:xfrm>
          <a:off x="0" y="0"/>
          <a:ext cx="0" cy="0"/>
          <a:chOff x="0" y="0"/>
          <a:chExt cx="0" cy="0"/>
        </a:xfrm>
      </p:grpSpPr>
      <p:sp>
        <p:nvSpPr>
          <p:cNvPr id="438" name="Google Shape;438;p47"/>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a:t>
            </a:r>
            <a:endParaRPr sz="1300">
              <a:solidFill>
                <a:schemeClr val="dk2"/>
              </a:solidFill>
              <a:latin typeface="Times New Roman"/>
              <a:ea typeface="Times New Roman"/>
              <a:cs typeface="Times New Roman"/>
              <a:sym typeface="Times New Roman"/>
            </a:endParaRPr>
          </a:p>
        </p:txBody>
      </p:sp>
      <p:pic>
        <p:nvPicPr>
          <p:cNvPr id="439" name="Google Shape;439;p47"/>
          <p:cNvPicPr preferRelativeResize="0"/>
          <p:nvPr/>
        </p:nvPicPr>
        <p:blipFill>
          <a:blip r:embed="rId3">
            <a:alphaModFix/>
          </a:blip>
          <a:stretch>
            <a:fillRect/>
          </a:stretch>
        </p:blipFill>
        <p:spPr>
          <a:xfrm>
            <a:off x="4019100" y="1031050"/>
            <a:ext cx="5131874" cy="2090125"/>
          </a:xfrm>
          <a:prstGeom prst="rect">
            <a:avLst/>
          </a:prstGeom>
          <a:noFill/>
          <a:ln>
            <a:noFill/>
          </a:ln>
        </p:spPr>
      </p:pic>
      <p:sp>
        <p:nvSpPr>
          <p:cNvPr id="440" name="Google Shape;440;p47"/>
          <p:cNvSpPr txBox="1"/>
          <p:nvPr/>
        </p:nvSpPr>
        <p:spPr>
          <a:xfrm>
            <a:off x="545650" y="1031050"/>
            <a:ext cx="3090900" cy="16272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Code training từ </a:t>
            </a:r>
            <a:r>
              <a:rPr lang="en" sz="1300">
                <a:solidFill>
                  <a:schemeClr val="dk1"/>
                </a:solidFill>
                <a:latin typeface="Roboto"/>
                <a:ea typeface="Roboto"/>
                <a:cs typeface="Roboto"/>
                <a:sym typeface="Roboto"/>
              </a:rPr>
              <a:t>Algorithm 1</a:t>
            </a:r>
            <a:r>
              <a:rPr lang="en" sz="1300">
                <a:solidFill>
                  <a:schemeClr val="dk1"/>
                </a:solidFill>
                <a:latin typeface="Roboto"/>
                <a:ea typeface="Roboto"/>
                <a:cs typeface="Roboto"/>
                <a:sym typeface="Roboto"/>
              </a:rPr>
              <a:t> và </a:t>
            </a:r>
            <a:r>
              <a:rPr lang="en" sz="1300">
                <a:solidFill>
                  <a:schemeClr val="dk1"/>
                </a:solidFill>
                <a:latin typeface="Roboto"/>
                <a:ea typeface="Roboto"/>
                <a:cs typeface="Roboto"/>
                <a:sym typeface="Roboto"/>
              </a:rPr>
              <a:t>Algorithm 2</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Epochs: 30</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Dataset: 4317</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Thời gian training: 1-2 tiếng</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Timesteps: 1000</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44" name="Shape 444"/>
        <p:cNvGrpSpPr/>
        <p:nvPr/>
      </p:nvGrpSpPr>
      <p:grpSpPr>
        <a:xfrm>
          <a:off x="0" y="0"/>
          <a:ext cx="0" cy="0"/>
          <a:chOff x="0" y="0"/>
          <a:chExt cx="0" cy="0"/>
        </a:xfrm>
      </p:grpSpPr>
      <p:sp>
        <p:nvSpPr>
          <p:cNvPr id="445" name="Google Shape;445;p48"/>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TRAINING</a:t>
            </a:r>
            <a:endParaRPr sz="1300">
              <a:solidFill>
                <a:schemeClr val="dk2"/>
              </a:solidFill>
              <a:latin typeface="Times New Roman"/>
              <a:ea typeface="Times New Roman"/>
              <a:cs typeface="Times New Roman"/>
              <a:sym typeface="Times New Roman"/>
            </a:endParaRPr>
          </a:p>
        </p:txBody>
      </p:sp>
      <p:sp>
        <p:nvSpPr>
          <p:cNvPr id="446" name="Google Shape;446;p48"/>
          <p:cNvSpPr txBox="1"/>
          <p:nvPr/>
        </p:nvSpPr>
        <p:spPr>
          <a:xfrm>
            <a:off x="545650" y="909850"/>
            <a:ext cx="645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Kết quả sau khi Inference.</a:t>
            </a:r>
            <a:endParaRPr sz="1300">
              <a:solidFill>
                <a:schemeClr val="dk1"/>
              </a:solidFill>
              <a:latin typeface="Times New Roman"/>
              <a:ea typeface="Times New Roman"/>
              <a:cs typeface="Times New Roman"/>
              <a:sym typeface="Times New Roman"/>
            </a:endParaRPr>
          </a:p>
        </p:txBody>
      </p:sp>
      <p:pic>
        <p:nvPicPr>
          <p:cNvPr id="447" name="Google Shape;447;p48"/>
          <p:cNvPicPr preferRelativeResize="0"/>
          <p:nvPr/>
        </p:nvPicPr>
        <p:blipFill>
          <a:blip r:embed="rId3">
            <a:alphaModFix/>
          </a:blip>
          <a:stretch>
            <a:fillRect/>
          </a:stretch>
        </p:blipFill>
        <p:spPr>
          <a:xfrm>
            <a:off x="4572000" y="2800275"/>
            <a:ext cx="4507549" cy="2262027"/>
          </a:xfrm>
          <a:prstGeom prst="rect">
            <a:avLst/>
          </a:prstGeom>
          <a:noFill/>
          <a:ln>
            <a:noFill/>
          </a:ln>
        </p:spPr>
      </p:pic>
      <p:pic>
        <p:nvPicPr>
          <p:cNvPr id="448" name="Google Shape;448;p48"/>
          <p:cNvPicPr preferRelativeResize="0"/>
          <p:nvPr/>
        </p:nvPicPr>
        <p:blipFill>
          <a:blip r:embed="rId4">
            <a:alphaModFix/>
          </a:blip>
          <a:stretch>
            <a:fillRect/>
          </a:stretch>
        </p:blipFill>
        <p:spPr>
          <a:xfrm>
            <a:off x="545650" y="1476100"/>
            <a:ext cx="3961224" cy="2545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52" name="Shape 452"/>
        <p:cNvGrpSpPr/>
        <p:nvPr/>
      </p:nvGrpSpPr>
      <p:grpSpPr>
        <a:xfrm>
          <a:off x="0" y="0"/>
          <a:ext cx="0" cy="0"/>
          <a:chOff x="0" y="0"/>
          <a:chExt cx="0" cy="0"/>
        </a:xfrm>
      </p:grpSpPr>
      <p:graphicFrame>
        <p:nvGraphicFramePr>
          <p:cNvPr id="453" name="Google Shape;453;p49"/>
          <p:cNvGraphicFramePr/>
          <p:nvPr/>
        </p:nvGraphicFramePr>
        <p:xfrm>
          <a:off x="1030575" y="1164138"/>
          <a:ext cx="3000000" cy="3000000"/>
        </p:xfrm>
        <a:graphic>
          <a:graphicData uri="http://schemas.openxmlformats.org/drawingml/2006/table">
            <a:tbl>
              <a:tblPr>
                <a:noFill/>
                <a:tableStyleId>{ACDD299E-CC99-4F08-896F-72C9EF84022A}</a:tableStyleId>
              </a:tblPr>
              <a:tblGrid>
                <a:gridCol w="7082825"/>
              </a:tblGrid>
              <a:tr h="2815225">
                <a:tc>
                  <a:txBody>
                    <a:bodyPr/>
                    <a:lstStyle/>
                    <a:p>
                      <a:pPr indent="-425450" lvl="0" marL="457200" rtl="0" algn="l">
                        <a:spcBef>
                          <a:spcPts val="0"/>
                        </a:spcBef>
                        <a:spcAft>
                          <a:spcPts val="0"/>
                        </a:spcAft>
                        <a:buClr>
                          <a:schemeClr val="dk2"/>
                        </a:buClr>
                        <a:buSzPts val="3100"/>
                        <a:buFont typeface="Times New Roman"/>
                        <a:buChar char="❖"/>
                      </a:pPr>
                      <a:r>
                        <a:rPr lang="en" sz="3200">
                          <a:latin typeface="Times New Roman"/>
                          <a:ea typeface="Times New Roman"/>
                          <a:cs typeface="Times New Roman"/>
                          <a:sym typeface="Times New Roman"/>
                        </a:rPr>
                        <a:t>STABLE DIFFUSION (~2022)</a:t>
                      </a:r>
                      <a:endParaRPr sz="2400">
                        <a:latin typeface="Times New Roman"/>
                        <a:ea typeface="Times New Roman"/>
                        <a:cs typeface="Times New Roman"/>
                        <a:sym typeface="Times New Roman"/>
                      </a:endParaRPr>
                    </a:p>
                    <a:p>
                      <a:pPr indent="-381000" lvl="0" marL="457200" rtl="0" algn="just">
                        <a:spcBef>
                          <a:spcPts val="0"/>
                        </a:spcBef>
                        <a:spcAft>
                          <a:spcPts val="0"/>
                        </a:spcAft>
                        <a:buSzPts val="2400"/>
                        <a:buFont typeface="Times New Roman"/>
                        <a:buChar char="●"/>
                      </a:pPr>
                      <a:r>
                        <a:rPr lang="en" sz="2400">
                          <a:latin typeface="Times New Roman"/>
                          <a:ea typeface="Times New Roman"/>
                          <a:cs typeface="Times New Roman"/>
                          <a:sym typeface="Times New Roman"/>
                        </a:rPr>
                        <a:t>INTRODUCTION</a:t>
                      </a:r>
                      <a:endParaRPr sz="2400">
                        <a:latin typeface="Times New Roman"/>
                        <a:ea typeface="Times New Roman"/>
                        <a:cs typeface="Times New Roman"/>
                        <a:sym typeface="Times New Roman"/>
                      </a:endParaRPr>
                    </a:p>
                    <a:p>
                      <a:pPr indent="-381000" lvl="0" marL="457200" rtl="0" algn="just">
                        <a:spcBef>
                          <a:spcPts val="0"/>
                        </a:spcBef>
                        <a:spcAft>
                          <a:spcPts val="0"/>
                        </a:spcAft>
                        <a:buSzPts val="2400"/>
                        <a:buFont typeface="Times New Roman"/>
                        <a:buChar char="●"/>
                      </a:pPr>
                      <a:r>
                        <a:rPr lang="en" sz="2400">
                          <a:latin typeface="Times New Roman"/>
                          <a:ea typeface="Times New Roman"/>
                          <a:cs typeface="Times New Roman"/>
                          <a:sym typeface="Times New Roman"/>
                        </a:rPr>
                        <a:t>DIFFUSION PROCESS</a:t>
                      </a:r>
                      <a:endParaRPr sz="2400">
                        <a:latin typeface="Times New Roman"/>
                        <a:ea typeface="Times New Roman"/>
                        <a:cs typeface="Times New Roman"/>
                        <a:sym typeface="Times New Roman"/>
                      </a:endParaRPr>
                    </a:p>
                    <a:p>
                      <a:pPr indent="-381000" lvl="0" marL="457200" rtl="0" algn="just">
                        <a:spcBef>
                          <a:spcPts val="0"/>
                        </a:spcBef>
                        <a:spcAft>
                          <a:spcPts val="0"/>
                        </a:spcAft>
                        <a:buSzPts val="2400"/>
                        <a:buFont typeface="Times New Roman"/>
                        <a:buChar char="●"/>
                      </a:pPr>
                      <a:r>
                        <a:rPr lang="en" sz="2400">
                          <a:latin typeface="Times New Roman"/>
                          <a:ea typeface="Times New Roman"/>
                          <a:cs typeface="Times New Roman"/>
                          <a:sym typeface="Times New Roman"/>
                        </a:rPr>
                        <a:t>ARCHITECTURE</a:t>
                      </a:r>
                      <a:endParaRPr sz="2400">
                        <a:latin typeface="Times New Roman"/>
                        <a:ea typeface="Times New Roman"/>
                        <a:cs typeface="Times New Roman"/>
                        <a:sym typeface="Times New Roman"/>
                      </a:endParaRPr>
                    </a:p>
                  </a:txBody>
                  <a:tcPr marT="91425" marB="91425" marR="91425" marL="91425" anchor="ctr">
                    <a:solidFill>
                      <a:srgbClr val="FF9900"/>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57" name="Shape 457"/>
        <p:cNvGrpSpPr/>
        <p:nvPr/>
      </p:nvGrpSpPr>
      <p:grpSpPr>
        <a:xfrm>
          <a:off x="0" y="0"/>
          <a:ext cx="0" cy="0"/>
          <a:chOff x="0" y="0"/>
          <a:chExt cx="0" cy="0"/>
        </a:xfrm>
      </p:grpSpPr>
      <p:sp>
        <p:nvSpPr>
          <p:cNvPr id="458" name="Google Shape;458;p50"/>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INTRODUCTION</a:t>
            </a:r>
            <a:endParaRPr sz="1300">
              <a:solidFill>
                <a:schemeClr val="dk2"/>
              </a:solidFill>
              <a:latin typeface="Times New Roman"/>
              <a:ea typeface="Times New Roman"/>
              <a:cs typeface="Times New Roman"/>
              <a:sym typeface="Times New Roman"/>
            </a:endParaRPr>
          </a:p>
        </p:txBody>
      </p:sp>
      <p:sp>
        <p:nvSpPr>
          <p:cNvPr id="459" name="Google Shape;459;p50"/>
          <p:cNvSpPr txBox="1"/>
          <p:nvPr/>
        </p:nvSpPr>
        <p:spPr>
          <a:xfrm>
            <a:off x="545650" y="728500"/>
            <a:ext cx="4026300" cy="26052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Chúng ta muốn thực hiện nhiều bước để khử nhiễu một hình ảnh thông qua Unet, điều này có thể rất chậm nếu kích thước của ảnh lớn. Liệu chúng ta có thể “nén” dữ liệu trước khi chạy nó qua quy trình tiến/ngược (UNet) không?</a:t>
            </a:r>
            <a:endParaRPr sz="13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Để giải quyết vấn đề trên các tác giả đã cho ra 1 mô hình mới được gọi là Stable Diffusion còn được gọi là Latent Diffusion Model (LDM).</a:t>
            </a:r>
            <a:endParaRPr sz="1300">
              <a:solidFill>
                <a:schemeClr val="dk1"/>
              </a:solidFill>
              <a:latin typeface="Roboto"/>
              <a:ea typeface="Roboto"/>
              <a:cs typeface="Roboto"/>
              <a:sym typeface="Roboto"/>
            </a:endParaRPr>
          </a:p>
        </p:txBody>
      </p:sp>
      <p:sp>
        <p:nvSpPr>
          <p:cNvPr id="460" name="Google Shape;460;p50"/>
          <p:cNvSpPr txBox="1"/>
          <p:nvPr/>
        </p:nvSpPr>
        <p:spPr>
          <a:xfrm>
            <a:off x="521100" y="2833375"/>
            <a:ext cx="8101800" cy="2310000"/>
          </a:xfrm>
          <a:prstGeom prst="rect">
            <a:avLst/>
          </a:prstGeom>
          <a:noFill/>
          <a:ln>
            <a:noFill/>
          </a:ln>
        </p:spPr>
        <p:txBody>
          <a:bodyPr anchorCtr="0" anchor="t" bIns="91425" lIns="91425" spcFirstLastPara="1" rIns="91425" wrap="square" tIns="91425">
            <a:normAutofit lnSpcReduction="20000"/>
          </a:bodyPr>
          <a:lstStyle/>
          <a:p>
            <a:pPr indent="-314325" lvl="0" marL="457200" rtl="0" algn="l">
              <a:spcBef>
                <a:spcPts val="0"/>
              </a:spcBef>
              <a:spcAft>
                <a:spcPts val="0"/>
              </a:spcAft>
              <a:buClr>
                <a:schemeClr val="dk1"/>
              </a:buClr>
              <a:buSzPts val="1350"/>
              <a:buFont typeface="Times New Roman"/>
              <a:buChar char="●"/>
            </a:pPr>
            <a:r>
              <a:rPr lang="en" sz="1350">
                <a:solidFill>
                  <a:schemeClr val="dk1"/>
                </a:solidFill>
                <a:latin typeface="Times New Roman"/>
                <a:ea typeface="Times New Roman"/>
                <a:cs typeface="Times New Roman"/>
                <a:sym typeface="Times New Roman"/>
              </a:rPr>
              <a:t>Stable Diffusion làm việc: </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Những điểm ảnh đầu vào x sẽ được đẩy qua bộ mã hoá (Encoder) của mô hình VAE chuyển</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thành dữ liệu z trong không gian tiềm ẩn có số chiều nhỏ hơn nhiều so với chiều không gian điểm</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ảnh.</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Dữ liệu trong không gian tiềm ẩn z sẽ được đẩy vào mô hình Diffusion để thêm nhiễu với bước</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thời gian T để thu được ảnh nhiễu zT</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Ảnh nhiễu zT có thể sẽ được kết hợp thêm các điều kiện khác như văn bản mô tả hình ảnh,... đẩy</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vào mô hình UNet để khử nhiễu khôi phục dữ liệu trong không gian tiềm ẩn z</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 Cuối cùng dữ liệu tiềm ẩn z sau khi được khử nhiễu hoàn toàn sẽ đẩy vào khối giải mã (Decoder)</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50">
                <a:solidFill>
                  <a:schemeClr val="dk1"/>
                </a:solidFill>
                <a:latin typeface="Times New Roman"/>
                <a:ea typeface="Times New Roman"/>
                <a:cs typeface="Times New Roman"/>
                <a:sym typeface="Times New Roman"/>
              </a:rPr>
              <a:t>của mô hình VAE để khôi phục ảnh gốc.</a:t>
            </a:r>
            <a:endParaRPr sz="135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461" name="Google Shape;461;p50"/>
          <p:cNvPicPr preferRelativeResize="0"/>
          <p:nvPr/>
        </p:nvPicPr>
        <p:blipFill>
          <a:blip r:embed="rId3">
            <a:alphaModFix/>
          </a:blip>
          <a:stretch>
            <a:fillRect/>
          </a:stretch>
        </p:blipFill>
        <p:spPr>
          <a:xfrm>
            <a:off x="4717725" y="728500"/>
            <a:ext cx="4312901" cy="2104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65" name="Shape 465"/>
        <p:cNvGrpSpPr/>
        <p:nvPr/>
      </p:nvGrpSpPr>
      <p:grpSpPr>
        <a:xfrm>
          <a:off x="0" y="0"/>
          <a:ext cx="0" cy="0"/>
          <a:chOff x="0" y="0"/>
          <a:chExt cx="0" cy="0"/>
        </a:xfrm>
      </p:grpSpPr>
      <p:sp>
        <p:nvSpPr>
          <p:cNvPr id="466" name="Google Shape;466;p51"/>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INTRODUCTION</a:t>
            </a:r>
            <a:endParaRPr sz="1300">
              <a:solidFill>
                <a:schemeClr val="dk2"/>
              </a:solidFill>
              <a:latin typeface="Times New Roman"/>
              <a:ea typeface="Times New Roman"/>
              <a:cs typeface="Times New Roman"/>
              <a:sym typeface="Times New Roman"/>
            </a:endParaRPr>
          </a:p>
        </p:txBody>
      </p:sp>
      <p:pic>
        <p:nvPicPr>
          <p:cNvPr id="467" name="Google Shape;467;p51"/>
          <p:cNvPicPr preferRelativeResize="0"/>
          <p:nvPr/>
        </p:nvPicPr>
        <p:blipFill>
          <a:blip r:embed="rId3">
            <a:alphaModFix/>
          </a:blip>
          <a:stretch>
            <a:fillRect/>
          </a:stretch>
        </p:blipFill>
        <p:spPr>
          <a:xfrm>
            <a:off x="572713" y="1943325"/>
            <a:ext cx="4559075" cy="2276567"/>
          </a:xfrm>
          <a:prstGeom prst="rect">
            <a:avLst/>
          </a:prstGeom>
          <a:noFill/>
          <a:ln>
            <a:noFill/>
          </a:ln>
        </p:spPr>
      </p:pic>
      <p:sp>
        <p:nvSpPr>
          <p:cNvPr id="468" name="Google Shape;468;p51"/>
          <p:cNvSpPr txBox="1"/>
          <p:nvPr/>
        </p:nvSpPr>
        <p:spPr>
          <a:xfrm>
            <a:off x="2105625" y="1476550"/>
            <a:ext cx="1439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Training.</a:t>
            </a:r>
            <a:endParaRPr sz="1300">
              <a:solidFill>
                <a:schemeClr val="dk2"/>
              </a:solidFill>
              <a:latin typeface="Roboto"/>
              <a:ea typeface="Roboto"/>
              <a:cs typeface="Roboto"/>
              <a:sym typeface="Roboto"/>
            </a:endParaRPr>
          </a:p>
        </p:txBody>
      </p:sp>
      <p:pic>
        <p:nvPicPr>
          <p:cNvPr id="469" name="Google Shape;469;p51"/>
          <p:cNvPicPr preferRelativeResize="0"/>
          <p:nvPr/>
        </p:nvPicPr>
        <p:blipFill>
          <a:blip r:embed="rId4">
            <a:alphaModFix/>
          </a:blip>
          <a:stretch>
            <a:fillRect/>
          </a:stretch>
        </p:blipFill>
        <p:spPr>
          <a:xfrm>
            <a:off x="5368750" y="1916250"/>
            <a:ext cx="3740740" cy="2805549"/>
          </a:xfrm>
          <a:prstGeom prst="rect">
            <a:avLst/>
          </a:prstGeom>
          <a:noFill/>
          <a:ln>
            <a:noFill/>
          </a:ln>
        </p:spPr>
      </p:pic>
      <p:sp>
        <p:nvSpPr>
          <p:cNvPr id="470" name="Google Shape;470;p51"/>
          <p:cNvSpPr txBox="1"/>
          <p:nvPr/>
        </p:nvSpPr>
        <p:spPr>
          <a:xfrm>
            <a:off x="6355625" y="1476550"/>
            <a:ext cx="176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Inference </a:t>
            </a:r>
            <a:endParaRPr sz="13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82" name="Shape 82"/>
        <p:cNvGrpSpPr/>
        <p:nvPr/>
      </p:nvGrpSpPr>
      <p:grpSpPr>
        <a:xfrm>
          <a:off x="0" y="0"/>
          <a:ext cx="0" cy="0"/>
          <a:chOff x="0" y="0"/>
          <a:chExt cx="0" cy="0"/>
        </a:xfrm>
      </p:grpSpPr>
      <p:sp>
        <p:nvSpPr>
          <p:cNvPr id="83" name="Google Shape;83;p16"/>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INTRODUCTION</a:t>
            </a:r>
            <a:endParaRPr b="1">
              <a:solidFill>
                <a:schemeClr val="dk1"/>
              </a:solidFill>
              <a:latin typeface="Times New Roman"/>
              <a:ea typeface="Times New Roman"/>
              <a:cs typeface="Times New Roman"/>
              <a:sym typeface="Times New Roman"/>
            </a:endParaRPr>
          </a:p>
        </p:txBody>
      </p:sp>
      <p:sp>
        <p:nvSpPr>
          <p:cNvPr id="84" name="Google Shape;84;p16"/>
          <p:cNvSpPr txBox="1"/>
          <p:nvPr/>
        </p:nvSpPr>
        <p:spPr>
          <a:xfrm>
            <a:off x="545650" y="8350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Một Số ứng dụng của các mô hình Diffusion:</a:t>
            </a:r>
            <a:endParaRPr sz="1300">
              <a:solidFill>
                <a:schemeClr val="dk2"/>
              </a:solidFill>
              <a:latin typeface="Times New Roman"/>
              <a:ea typeface="Times New Roman"/>
              <a:cs typeface="Times New Roman"/>
              <a:sym typeface="Times New Roman"/>
            </a:endParaRPr>
          </a:p>
        </p:txBody>
      </p:sp>
      <p:sp>
        <p:nvSpPr>
          <p:cNvPr id="85" name="Google Shape;85;p16"/>
          <p:cNvSpPr txBox="1"/>
          <p:nvPr/>
        </p:nvSpPr>
        <p:spPr>
          <a:xfrm>
            <a:off x="545650" y="1512550"/>
            <a:ext cx="3901200" cy="369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2"/>
              </a:buClr>
              <a:buSzPts val="1000"/>
              <a:buFont typeface="Times New Roman"/>
              <a:buAutoNum type="arabicPeriod"/>
            </a:pPr>
            <a:r>
              <a:rPr lang="en" sz="1200">
                <a:solidFill>
                  <a:srgbClr val="242424"/>
                </a:solidFill>
                <a:highlight>
                  <a:srgbClr val="FFFFFF"/>
                </a:highlight>
                <a:latin typeface="Times New Roman"/>
                <a:ea typeface="Times New Roman"/>
                <a:cs typeface="Times New Roman"/>
                <a:sym typeface="Times New Roman"/>
              </a:rPr>
              <a:t>Image Generation from Text</a:t>
            </a:r>
            <a:endParaRPr sz="1000">
              <a:solidFill>
                <a:schemeClr val="dk2"/>
              </a:solidFill>
              <a:latin typeface="Times New Roman"/>
              <a:ea typeface="Times New Roman"/>
              <a:cs typeface="Times New Roman"/>
              <a:sym typeface="Times New Roman"/>
            </a:endParaRPr>
          </a:p>
        </p:txBody>
      </p:sp>
      <p:pic>
        <p:nvPicPr>
          <p:cNvPr id="86" name="Google Shape;86;p16"/>
          <p:cNvPicPr preferRelativeResize="0"/>
          <p:nvPr/>
        </p:nvPicPr>
        <p:blipFill>
          <a:blip r:embed="rId3">
            <a:alphaModFix/>
          </a:blip>
          <a:stretch>
            <a:fillRect/>
          </a:stretch>
        </p:blipFill>
        <p:spPr>
          <a:xfrm>
            <a:off x="602600" y="1963100"/>
            <a:ext cx="3901300" cy="367326"/>
          </a:xfrm>
          <a:prstGeom prst="rect">
            <a:avLst/>
          </a:prstGeom>
          <a:noFill/>
          <a:ln>
            <a:noFill/>
          </a:ln>
        </p:spPr>
      </p:pic>
      <p:pic>
        <p:nvPicPr>
          <p:cNvPr id="87" name="Google Shape;87;p16"/>
          <p:cNvPicPr preferRelativeResize="0"/>
          <p:nvPr/>
        </p:nvPicPr>
        <p:blipFill>
          <a:blip r:embed="rId4">
            <a:alphaModFix/>
          </a:blip>
          <a:stretch>
            <a:fillRect/>
          </a:stretch>
        </p:blipFill>
        <p:spPr>
          <a:xfrm>
            <a:off x="602600" y="2330425"/>
            <a:ext cx="3901296" cy="646500"/>
          </a:xfrm>
          <a:prstGeom prst="rect">
            <a:avLst/>
          </a:prstGeom>
          <a:noFill/>
          <a:ln>
            <a:noFill/>
          </a:ln>
        </p:spPr>
      </p:pic>
      <p:sp>
        <p:nvSpPr>
          <p:cNvPr id="88" name="Google Shape;88;p16"/>
          <p:cNvSpPr txBox="1"/>
          <p:nvPr/>
        </p:nvSpPr>
        <p:spPr>
          <a:xfrm>
            <a:off x="5493475" y="1520200"/>
            <a:ext cx="345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Roboto"/>
                <a:ea typeface="Roboto"/>
                <a:cs typeface="Roboto"/>
                <a:sym typeface="Roboto"/>
              </a:rPr>
              <a:t>2. 	</a:t>
            </a:r>
            <a:r>
              <a:rPr lang="en" sz="1100">
                <a:solidFill>
                  <a:schemeClr val="dk1"/>
                </a:solidFill>
                <a:highlight>
                  <a:srgbClr val="FFFFFF"/>
                </a:highlight>
                <a:latin typeface="Georgia"/>
                <a:ea typeface="Georgia"/>
                <a:cs typeface="Georgia"/>
                <a:sym typeface="Georgia"/>
              </a:rPr>
              <a:t>InPaining: Replacing an object with another</a:t>
            </a:r>
            <a:endParaRPr sz="900">
              <a:solidFill>
                <a:schemeClr val="dk1"/>
              </a:solidFill>
              <a:latin typeface="Roboto"/>
              <a:ea typeface="Roboto"/>
              <a:cs typeface="Roboto"/>
              <a:sym typeface="Roboto"/>
            </a:endParaRPr>
          </a:p>
        </p:txBody>
      </p:sp>
      <p:pic>
        <p:nvPicPr>
          <p:cNvPr id="89" name="Google Shape;89;p16"/>
          <p:cNvPicPr preferRelativeResize="0"/>
          <p:nvPr/>
        </p:nvPicPr>
        <p:blipFill>
          <a:blip r:embed="rId5">
            <a:alphaModFix/>
          </a:blip>
          <a:stretch>
            <a:fillRect/>
          </a:stretch>
        </p:blipFill>
        <p:spPr>
          <a:xfrm>
            <a:off x="6418698" y="1963088"/>
            <a:ext cx="1881450" cy="929575"/>
          </a:xfrm>
          <a:prstGeom prst="rect">
            <a:avLst/>
          </a:prstGeom>
          <a:noFill/>
          <a:ln>
            <a:noFill/>
          </a:ln>
        </p:spPr>
      </p:pic>
      <p:pic>
        <p:nvPicPr>
          <p:cNvPr id="90" name="Google Shape;90;p16"/>
          <p:cNvPicPr preferRelativeResize="0"/>
          <p:nvPr/>
        </p:nvPicPr>
        <p:blipFill>
          <a:blip r:embed="rId6">
            <a:alphaModFix/>
          </a:blip>
          <a:stretch>
            <a:fillRect/>
          </a:stretch>
        </p:blipFill>
        <p:spPr>
          <a:xfrm>
            <a:off x="6523438" y="3135710"/>
            <a:ext cx="1671975" cy="201675"/>
          </a:xfrm>
          <a:prstGeom prst="rect">
            <a:avLst/>
          </a:prstGeom>
          <a:noFill/>
          <a:ln>
            <a:noFill/>
          </a:ln>
        </p:spPr>
      </p:pic>
      <p:pic>
        <p:nvPicPr>
          <p:cNvPr id="91" name="Google Shape;91;p16"/>
          <p:cNvPicPr preferRelativeResize="0"/>
          <p:nvPr/>
        </p:nvPicPr>
        <p:blipFill>
          <a:blip r:embed="rId7">
            <a:alphaModFix/>
          </a:blip>
          <a:stretch>
            <a:fillRect/>
          </a:stretch>
        </p:blipFill>
        <p:spPr>
          <a:xfrm>
            <a:off x="6669625" y="3580400"/>
            <a:ext cx="1379625" cy="1368726"/>
          </a:xfrm>
          <a:prstGeom prst="rect">
            <a:avLst/>
          </a:prstGeom>
          <a:noFill/>
          <a:ln>
            <a:noFill/>
          </a:ln>
        </p:spPr>
      </p:pic>
      <p:pic>
        <p:nvPicPr>
          <p:cNvPr id="92" name="Google Shape;92;p16"/>
          <p:cNvPicPr preferRelativeResize="0"/>
          <p:nvPr/>
        </p:nvPicPr>
        <p:blipFill>
          <a:blip r:embed="rId8">
            <a:alphaModFix/>
          </a:blip>
          <a:stretch>
            <a:fillRect/>
          </a:stretch>
        </p:blipFill>
        <p:spPr>
          <a:xfrm>
            <a:off x="545650" y="3938462"/>
            <a:ext cx="2336050" cy="1205050"/>
          </a:xfrm>
          <a:prstGeom prst="rect">
            <a:avLst/>
          </a:prstGeom>
          <a:noFill/>
          <a:ln>
            <a:noFill/>
          </a:ln>
        </p:spPr>
      </p:pic>
      <p:pic>
        <p:nvPicPr>
          <p:cNvPr id="93" name="Google Shape;93;p16"/>
          <p:cNvPicPr preferRelativeResize="0"/>
          <p:nvPr/>
        </p:nvPicPr>
        <p:blipFill>
          <a:blip r:embed="rId9">
            <a:alphaModFix/>
          </a:blip>
          <a:stretch>
            <a:fillRect/>
          </a:stretch>
        </p:blipFill>
        <p:spPr>
          <a:xfrm>
            <a:off x="3136567" y="3920000"/>
            <a:ext cx="2493708" cy="1241951"/>
          </a:xfrm>
          <a:prstGeom prst="rect">
            <a:avLst/>
          </a:prstGeom>
          <a:noFill/>
          <a:ln>
            <a:noFill/>
          </a:ln>
        </p:spPr>
      </p:pic>
      <p:sp>
        <p:nvSpPr>
          <p:cNvPr id="94" name="Google Shape;94;p16"/>
          <p:cNvSpPr txBox="1"/>
          <p:nvPr/>
        </p:nvSpPr>
        <p:spPr>
          <a:xfrm>
            <a:off x="599475" y="3580400"/>
            <a:ext cx="2228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3.	Một ứng dụng khác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74" name="Shape 474"/>
        <p:cNvGrpSpPr/>
        <p:nvPr/>
      </p:nvGrpSpPr>
      <p:grpSpPr>
        <a:xfrm>
          <a:off x="0" y="0"/>
          <a:ext cx="0" cy="0"/>
          <a:chOff x="0" y="0"/>
          <a:chExt cx="0" cy="0"/>
        </a:xfrm>
      </p:grpSpPr>
      <p:sp>
        <p:nvSpPr>
          <p:cNvPr id="475" name="Google Shape;475;p52"/>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DIFFUSION PROCESS</a:t>
            </a:r>
            <a:endParaRPr sz="1300">
              <a:solidFill>
                <a:schemeClr val="dk2"/>
              </a:solidFill>
              <a:latin typeface="Times New Roman"/>
              <a:ea typeface="Times New Roman"/>
              <a:cs typeface="Times New Roman"/>
              <a:sym typeface="Times New Roman"/>
            </a:endParaRPr>
          </a:p>
        </p:txBody>
      </p:sp>
      <p:sp>
        <p:nvSpPr>
          <p:cNvPr id="476" name="Google Shape;476;p52"/>
          <p:cNvSpPr txBox="1"/>
          <p:nvPr/>
        </p:nvSpPr>
        <p:spPr>
          <a:xfrm>
            <a:off x="545650" y="728500"/>
            <a:ext cx="648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Times New Roman"/>
                <a:ea typeface="Times New Roman"/>
                <a:cs typeface="Times New Roman"/>
                <a:sym typeface="Times New Roman"/>
              </a:rPr>
              <a:t>Quá trình Forward</a:t>
            </a:r>
            <a:endParaRPr sz="1600">
              <a:solidFill>
                <a:schemeClr val="dk2"/>
              </a:solidFill>
              <a:latin typeface="Times New Roman"/>
              <a:ea typeface="Times New Roman"/>
              <a:cs typeface="Times New Roman"/>
              <a:sym typeface="Times New Roman"/>
            </a:endParaRPr>
          </a:p>
        </p:txBody>
      </p:sp>
      <p:pic>
        <p:nvPicPr>
          <p:cNvPr id="477" name="Google Shape;477;p52"/>
          <p:cNvPicPr preferRelativeResize="0"/>
          <p:nvPr/>
        </p:nvPicPr>
        <p:blipFill>
          <a:blip r:embed="rId3">
            <a:alphaModFix/>
          </a:blip>
          <a:stretch>
            <a:fillRect/>
          </a:stretch>
        </p:blipFill>
        <p:spPr>
          <a:xfrm>
            <a:off x="545650" y="1975588"/>
            <a:ext cx="6325852" cy="2317475"/>
          </a:xfrm>
          <a:prstGeom prst="rect">
            <a:avLst/>
          </a:prstGeom>
          <a:noFill/>
          <a:ln>
            <a:noFill/>
          </a:ln>
        </p:spPr>
      </p:pic>
      <p:sp>
        <p:nvSpPr>
          <p:cNvPr id="478" name="Google Shape;478;p52"/>
          <p:cNvSpPr txBox="1"/>
          <p:nvPr/>
        </p:nvSpPr>
        <p:spPr>
          <a:xfrm>
            <a:off x="545650" y="1542250"/>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Noise được thêm vào cùng với amount noise.</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82" name="Shape 482"/>
        <p:cNvGrpSpPr/>
        <p:nvPr/>
      </p:nvGrpSpPr>
      <p:grpSpPr>
        <a:xfrm>
          <a:off x="0" y="0"/>
          <a:ext cx="0" cy="0"/>
          <a:chOff x="0" y="0"/>
          <a:chExt cx="0" cy="0"/>
        </a:xfrm>
      </p:grpSpPr>
      <p:sp>
        <p:nvSpPr>
          <p:cNvPr id="483" name="Google Shape;483;p53"/>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DIFFUSION PROCESS</a:t>
            </a:r>
            <a:endParaRPr sz="1300">
              <a:solidFill>
                <a:schemeClr val="dk2"/>
              </a:solidFill>
              <a:latin typeface="Times New Roman"/>
              <a:ea typeface="Times New Roman"/>
              <a:cs typeface="Times New Roman"/>
              <a:sym typeface="Times New Roman"/>
            </a:endParaRPr>
          </a:p>
        </p:txBody>
      </p:sp>
      <p:sp>
        <p:nvSpPr>
          <p:cNvPr id="484" name="Google Shape;484;p53"/>
          <p:cNvSpPr txBox="1"/>
          <p:nvPr/>
        </p:nvSpPr>
        <p:spPr>
          <a:xfrm>
            <a:off x="545650" y="728500"/>
            <a:ext cx="648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Quá trình Reverse. (</a:t>
            </a:r>
            <a:r>
              <a:rPr lang="en" sz="1600">
                <a:solidFill>
                  <a:srgbClr val="FF0000"/>
                </a:solidFill>
                <a:latin typeface="Times New Roman"/>
                <a:ea typeface="Times New Roman"/>
                <a:cs typeface="Times New Roman"/>
                <a:sym typeface="Times New Roman"/>
              </a:rPr>
              <a:t>without using text</a:t>
            </a:r>
            <a:r>
              <a:rPr lang="en"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pic>
        <p:nvPicPr>
          <p:cNvPr id="485" name="Google Shape;485;p53"/>
          <p:cNvPicPr preferRelativeResize="0"/>
          <p:nvPr/>
        </p:nvPicPr>
        <p:blipFill>
          <a:blip r:embed="rId3">
            <a:alphaModFix/>
          </a:blip>
          <a:stretch>
            <a:fillRect/>
          </a:stretch>
        </p:blipFill>
        <p:spPr>
          <a:xfrm>
            <a:off x="545650" y="1949250"/>
            <a:ext cx="7441852" cy="2937551"/>
          </a:xfrm>
          <a:prstGeom prst="rect">
            <a:avLst/>
          </a:prstGeom>
          <a:noFill/>
          <a:ln>
            <a:noFill/>
          </a:ln>
        </p:spPr>
      </p:pic>
      <p:sp>
        <p:nvSpPr>
          <p:cNvPr id="486" name="Google Shape;486;p53"/>
          <p:cNvSpPr txBox="1"/>
          <p:nvPr/>
        </p:nvSpPr>
        <p:spPr>
          <a:xfrm>
            <a:off x="545650" y="1159600"/>
            <a:ext cx="7953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Quá trình Reverse: noise =&gt; noise predictor =&gt; </a:t>
            </a:r>
            <a:r>
              <a:rPr lang="en" sz="1300">
                <a:solidFill>
                  <a:schemeClr val="dk1"/>
                </a:solidFill>
                <a:latin typeface="Times New Roman"/>
                <a:ea typeface="Times New Roman"/>
                <a:cs typeface="Times New Roman"/>
                <a:sym typeface="Times New Roman"/>
              </a:rPr>
              <a:t>noise predicted =&gt; random noise - noise predicted =&gt; lặp lại quá trình.</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90" name="Shape 490"/>
        <p:cNvGrpSpPr/>
        <p:nvPr/>
      </p:nvGrpSpPr>
      <p:grpSpPr>
        <a:xfrm>
          <a:off x="0" y="0"/>
          <a:ext cx="0" cy="0"/>
          <a:chOff x="0" y="0"/>
          <a:chExt cx="0" cy="0"/>
        </a:xfrm>
      </p:grpSpPr>
      <p:sp>
        <p:nvSpPr>
          <p:cNvPr id="491" name="Google Shape;491;p54"/>
          <p:cNvSpPr txBox="1"/>
          <p:nvPr/>
        </p:nvSpPr>
        <p:spPr>
          <a:xfrm>
            <a:off x="88450" y="235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492" name="Google Shape;492;p54"/>
          <p:cNvSpPr txBox="1"/>
          <p:nvPr/>
        </p:nvSpPr>
        <p:spPr>
          <a:xfrm>
            <a:off x="88450" y="1263425"/>
            <a:ext cx="388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Ba thành phần chính trong Noise Predictor.</a:t>
            </a:r>
            <a:endParaRPr sz="1500">
              <a:solidFill>
                <a:schemeClr val="dk1"/>
              </a:solidFill>
              <a:latin typeface="Times New Roman"/>
              <a:ea typeface="Times New Roman"/>
              <a:cs typeface="Times New Roman"/>
              <a:sym typeface="Times New Roman"/>
            </a:endParaRPr>
          </a:p>
        </p:txBody>
      </p:sp>
      <p:sp>
        <p:nvSpPr>
          <p:cNvPr id="493" name="Google Shape;493;p54"/>
          <p:cNvSpPr txBox="1"/>
          <p:nvPr/>
        </p:nvSpPr>
        <p:spPr>
          <a:xfrm>
            <a:off x="88450" y="1819600"/>
            <a:ext cx="3659700" cy="2594400"/>
          </a:xfrm>
          <a:prstGeom prst="rect">
            <a:avLst/>
          </a:prstGeom>
          <a:noFill/>
          <a:ln>
            <a:noFill/>
          </a:ln>
        </p:spPr>
        <p:txBody>
          <a:bodyPr anchorCtr="0" anchor="t" bIns="91425" lIns="91425" spcFirstLastPara="1" rIns="91425" wrap="square" tIns="91425">
            <a:normAutofit/>
          </a:bodyPr>
          <a:lstStyle/>
          <a:p>
            <a:pPr indent="-314325" lvl="0" marL="457200" rtl="0" algn="l">
              <a:lnSpc>
                <a:spcPct val="115000"/>
              </a:lnSpc>
              <a:spcBef>
                <a:spcPts val="0"/>
              </a:spcBef>
              <a:spcAft>
                <a:spcPts val="0"/>
              </a:spcAft>
              <a:buClr>
                <a:srgbClr val="333333"/>
              </a:buClr>
              <a:buSzPts val="1350"/>
              <a:buFont typeface="Times New Roman"/>
              <a:buAutoNum type="arabicPeriod"/>
            </a:pPr>
            <a:r>
              <a:rPr lang="en" sz="1350">
                <a:solidFill>
                  <a:srgbClr val="333333"/>
                </a:solidFill>
                <a:highlight>
                  <a:srgbClr val="FFFFFF"/>
                </a:highlight>
                <a:latin typeface="Times New Roman"/>
                <a:ea typeface="Times New Roman"/>
                <a:cs typeface="Times New Roman"/>
                <a:sym typeface="Times New Roman"/>
              </a:rPr>
              <a:t>A pre-trained text encoder: phần này dùng để encode văn bản đầu vào =&gt; tensor 77x768 (default).</a:t>
            </a:r>
            <a:endParaRPr sz="1350">
              <a:solidFill>
                <a:srgbClr val="333333"/>
              </a:solidFill>
              <a:highlight>
                <a:srgbClr val="FFFFFF"/>
              </a:highlight>
              <a:latin typeface="Times New Roman"/>
              <a:ea typeface="Times New Roman"/>
              <a:cs typeface="Times New Roman"/>
              <a:sym typeface="Times New Roman"/>
            </a:endParaRPr>
          </a:p>
          <a:p>
            <a:pPr indent="-314325" lvl="0" marL="457200" rtl="0" algn="l">
              <a:lnSpc>
                <a:spcPct val="115000"/>
              </a:lnSpc>
              <a:spcBef>
                <a:spcPts val="0"/>
              </a:spcBef>
              <a:spcAft>
                <a:spcPts val="0"/>
              </a:spcAft>
              <a:buClr>
                <a:srgbClr val="333333"/>
              </a:buClr>
              <a:buSzPts val="1350"/>
              <a:buFont typeface="Times New Roman"/>
              <a:buAutoNum type="arabicPeriod"/>
            </a:pPr>
            <a:r>
              <a:rPr lang="en" sz="1350">
                <a:solidFill>
                  <a:srgbClr val="333333"/>
                </a:solidFill>
                <a:highlight>
                  <a:srgbClr val="FFFFFF"/>
                </a:highlight>
                <a:latin typeface="Times New Roman"/>
                <a:ea typeface="Times New Roman"/>
                <a:cs typeface="Times New Roman"/>
                <a:sym typeface="Times New Roman"/>
              </a:rPr>
              <a:t>UNet noise predictor: model Unet để dự đoán ra noise ở bước trước đó trong quá trình khôi phục ảnh.</a:t>
            </a:r>
            <a:endParaRPr sz="1350">
              <a:solidFill>
                <a:srgbClr val="333333"/>
              </a:solidFill>
              <a:highlight>
                <a:srgbClr val="FFFFFF"/>
              </a:highlight>
              <a:latin typeface="Times New Roman"/>
              <a:ea typeface="Times New Roman"/>
              <a:cs typeface="Times New Roman"/>
              <a:sym typeface="Times New Roman"/>
            </a:endParaRPr>
          </a:p>
          <a:p>
            <a:pPr indent="-314325" lvl="0" marL="457200" rtl="0" algn="l">
              <a:lnSpc>
                <a:spcPct val="115000"/>
              </a:lnSpc>
              <a:spcBef>
                <a:spcPts val="0"/>
              </a:spcBef>
              <a:spcAft>
                <a:spcPts val="0"/>
              </a:spcAft>
              <a:buClr>
                <a:srgbClr val="333333"/>
              </a:buClr>
              <a:buSzPts val="1350"/>
              <a:buFont typeface="Times New Roman"/>
              <a:buAutoNum type="arabicPeriod"/>
            </a:pPr>
            <a:r>
              <a:rPr lang="en" sz="1350">
                <a:solidFill>
                  <a:srgbClr val="333333"/>
                </a:solidFill>
                <a:highlight>
                  <a:srgbClr val="FFFFFF"/>
                </a:highlight>
                <a:latin typeface="Times New Roman"/>
                <a:ea typeface="Times New Roman"/>
                <a:cs typeface="Times New Roman"/>
                <a:sym typeface="Times New Roman"/>
              </a:rPr>
              <a:t>Variational autoencoder model: phần encoder sẽ nén dữ liệu thành latent space, phần decoder sẽ khôi phục lại ảnh gốc từ latent space cuối cùng.</a:t>
            </a:r>
            <a:endParaRPr sz="1350">
              <a:solidFill>
                <a:srgbClr val="333333"/>
              </a:solidFill>
              <a:highlight>
                <a:srgbClr val="FFFFFF"/>
              </a:highlight>
              <a:latin typeface="Times New Roman"/>
              <a:ea typeface="Times New Roman"/>
              <a:cs typeface="Times New Roman"/>
              <a:sym typeface="Times New Roman"/>
            </a:endParaRPr>
          </a:p>
        </p:txBody>
      </p:sp>
      <p:pic>
        <p:nvPicPr>
          <p:cNvPr id="494" name="Google Shape;494;p54"/>
          <p:cNvPicPr preferRelativeResize="0"/>
          <p:nvPr/>
        </p:nvPicPr>
        <p:blipFill>
          <a:blip r:embed="rId3">
            <a:alphaModFix/>
          </a:blip>
          <a:stretch>
            <a:fillRect/>
          </a:stretch>
        </p:blipFill>
        <p:spPr>
          <a:xfrm>
            <a:off x="3741548" y="1737075"/>
            <a:ext cx="5336415" cy="2454646"/>
          </a:xfrm>
          <a:prstGeom prst="rect">
            <a:avLst/>
          </a:prstGeom>
          <a:noFill/>
          <a:ln>
            <a:noFill/>
          </a:ln>
        </p:spPr>
      </p:pic>
      <p:sp>
        <p:nvSpPr>
          <p:cNvPr id="495" name="Google Shape;495;p54"/>
          <p:cNvSpPr txBox="1"/>
          <p:nvPr/>
        </p:nvSpPr>
        <p:spPr>
          <a:xfrm>
            <a:off x="87862" y="795672"/>
            <a:ext cx="372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Quá trình Reverse. (</a:t>
            </a:r>
            <a:r>
              <a:rPr lang="en" sz="1600">
                <a:solidFill>
                  <a:srgbClr val="FF0000"/>
                </a:solidFill>
                <a:latin typeface="Times New Roman"/>
                <a:ea typeface="Times New Roman"/>
                <a:cs typeface="Times New Roman"/>
                <a:sym typeface="Times New Roman"/>
              </a:rPr>
              <a:t>using text</a:t>
            </a:r>
            <a:r>
              <a:rPr lang="en" sz="1600">
                <a:solidFill>
                  <a:schemeClr val="dk1"/>
                </a:solidFill>
                <a:latin typeface="Times New Roman"/>
                <a:ea typeface="Times New Roman"/>
                <a:cs typeface="Times New Roman"/>
                <a:sym typeface="Times New Roman"/>
              </a:rPr>
              <a:t>) + CL</a:t>
            </a:r>
            <a:r>
              <a:rPr lang="en" sz="1600">
                <a:solidFill>
                  <a:schemeClr val="dk1"/>
                </a:solidFill>
                <a:latin typeface="Times New Roman"/>
                <a:ea typeface="Times New Roman"/>
                <a:cs typeface="Times New Roman"/>
                <a:sym typeface="Times New Roman"/>
              </a:rPr>
              <a:t>IP</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99" name="Shape 499"/>
        <p:cNvGrpSpPr/>
        <p:nvPr/>
      </p:nvGrpSpPr>
      <p:grpSpPr>
        <a:xfrm>
          <a:off x="0" y="0"/>
          <a:ext cx="0" cy="0"/>
          <a:chOff x="0" y="0"/>
          <a:chExt cx="0" cy="0"/>
        </a:xfrm>
      </p:grpSpPr>
      <p:sp>
        <p:nvSpPr>
          <p:cNvPr id="500" name="Google Shape;500;p55"/>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01" name="Google Shape;501;p55"/>
          <p:cNvSpPr txBox="1"/>
          <p:nvPr/>
        </p:nvSpPr>
        <p:spPr>
          <a:xfrm>
            <a:off x="545650" y="807250"/>
            <a:ext cx="58665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Times New Roman"/>
              <a:buAutoNum type="arabicPeriod"/>
            </a:pPr>
            <a:r>
              <a:rPr lang="en" sz="1350">
                <a:solidFill>
                  <a:srgbClr val="333333"/>
                </a:solidFill>
                <a:highlight>
                  <a:srgbClr val="FFFFFF"/>
                </a:highlight>
                <a:latin typeface="Times New Roman"/>
                <a:ea typeface="Times New Roman"/>
                <a:cs typeface="Times New Roman"/>
                <a:sym typeface="Times New Roman"/>
              </a:rPr>
              <a:t>P</a:t>
            </a:r>
            <a:r>
              <a:rPr lang="en" sz="1350">
                <a:solidFill>
                  <a:srgbClr val="333333"/>
                </a:solidFill>
                <a:highlight>
                  <a:srgbClr val="FFFFFF"/>
                </a:highlight>
                <a:latin typeface="Times New Roman"/>
                <a:ea typeface="Times New Roman"/>
                <a:cs typeface="Times New Roman"/>
                <a:sym typeface="Times New Roman"/>
              </a:rPr>
              <a:t>re-trained text encoder(CLIP)</a:t>
            </a:r>
            <a:endParaRPr sz="1500">
              <a:solidFill>
                <a:schemeClr val="dk1"/>
              </a:solidFill>
              <a:latin typeface="Times New Roman"/>
              <a:ea typeface="Times New Roman"/>
              <a:cs typeface="Times New Roman"/>
              <a:sym typeface="Times New Roman"/>
            </a:endParaRPr>
          </a:p>
        </p:txBody>
      </p:sp>
      <p:sp>
        <p:nvSpPr>
          <p:cNvPr id="502" name="Google Shape;502;p55"/>
          <p:cNvSpPr txBox="1"/>
          <p:nvPr/>
        </p:nvSpPr>
        <p:spPr>
          <a:xfrm>
            <a:off x="681400" y="1315338"/>
            <a:ext cx="8209500" cy="585000"/>
          </a:xfrm>
          <a:prstGeom prst="rect">
            <a:avLst/>
          </a:prstGeom>
          <a:noFill/>
          <a:ln>
            <a:noFill/>
          </a:ln>
        </p:spPr>
        <p:txBody>
          <a:bodyPr anchorCtr="0" anchor="t" bIns="91425" lIns="91425" spcFirstLastPara="1" rIns="91425" wrap="square" tIns="91425">
            <a:normAutofit/>
          </a:bodyPr>
          <a:lstStyle/>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Stable Diffusion là một model text-to-image, bởi vậy văn bản đầu vào cần phải được embedding thành vector. Mô hình được sử dụng ở đây là CLIP (</a:t>
            </a:r>
            <a:r>
              <a:rPr lang="en" sz="1300">
                <a:solidFill>
                  <a:schemeClr val="dk1"/>
                </a:solidFill>
                <a:latin typeface="Times New Roman"/>
                <a:ea typeface="Times New Roman"/>
                <a:cs typeface="Times New Roman"/>
                <a:sym typeface="Times New Roman"/>
              </a:rPr>
              <a:t>Constructive</a:t>
            </a:r>
            <a:r>
              <a:rPr lang="en" sz="1300">
                <a:solidFill>
                  <a:schemeClr val="dk1"/>
                </a:solidFill>
                <a:latin typeface="Times New Roman"/>
                <a:ea typeface="Times New Roman"/>
                <a:cs typeface="Times New Roman"/>
                <a:sym typeface="Times New Roman"/>
              </a:rPr>
              <a:t> Language-Image Pretrained).</a:t>
            </a:r>
            <a:endParaRPr sz="1300">
              <a:solidFill>
                <a:schemeClr val="dk1"/>
              </a:solidFill>
              <a:latin typeface="Times New Roman"/>
              <a:ea typeface="Times New Roman"/>
              <a:cs typeface="Times New Roman"/>
              <a:sym typeface="Times New Roman"/>
            </a:endParaRPr>
          </a:p>
        </p:txBody>
      </p:sp>
      <p:pic>
        <p:nvPicPr>
          <p:cNvPr id="503" name="Google Shape;503;p55"/>
          <p:cNvPicPr preferRelativeResize="0"/>
          <p:nvPr/>
        </p:nvPicPr>
        <p:blipFill>
          <a:blip r:embed="rId3">
            <a:alphaModFix/>
          </a:blip>
          <a:stretch>
            <a:fillRect/>
          </a:stretch>
        </p:blipFill>
        <p:spPr>
          <a:xfrm>
            <a:off x="681400" y="2617150"/>
            <a:ext cx="3685176" cy="2304900"/>
          </a:xfrm>
          <a:prstGeom prst="rect">
            <a:avLst/>
          </a:prstGeom>
          <a:noFill/>
          <a:ln>
            <a:noFill/>
          </a:ln>
        </p:spPr>
      </p:pic>
      <p:sp>
        <p:nvSpPr>
          <p:cNvPr id="504" name="Google Shape;504;p55"/>
          <p:cNvSpPr txBox="1"/>
          <p:nvPr/>
        </p:nvSpPr>
        <p:spPr>
          <a:xfrm>
            <a:off x="681400" y="1873875"/>
            <a:ext cx="7380300" cy="6003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dk2"/>
              </a:buClr>
              <a:buSzPts val="1300"/>
              <a:buFont typeface="Times New Roman"/>
              <a:buChar char="●"/>
            </a:pPr>
            <a:r>
              <a:rPr lang="en" sz="1350">
                <a:solidFill>
                  <a:srgbClr val="1B1B1B"/>
                </a:solidFill>
                <a:highlight>
                  <a:srgbClr val="FFFFFF"/>
                </a:highlight>
                <a:latin typeface="Times New Roman"/>
                <a:ea typeface="Times New Roman"/>
                <a:cs typeface="Times New Roman"/>
                <a:sym typeface="Times New Roman"/>
              </a:rPr>
              <a:t>Mục tiêu của CLIP là kết nối text – image; tức là text embedding và image embedding được tạo ra từ CLIP sẽ có một độ tương quan lẫn nhau nhất định và mang thông tin của nhau.</a:t>
            </a:r>
            <a:endParaRPr sz="1350">
              <a:solidFill>
                <a:srgbClr val="1B1B1B"/>
              </a:solidFill>
              <a:highlight>
                <a:srgbClr val="FFFFFF"/>
              </a:highlight>
              <a:latin typeface="Times New Roman"/>
              <a:ea typeface="Times New Roman"/>
              <a:cs typeface="Times New Roman"/>
              <a:sym typeface="Times New Roman"/>
            </a:endParaRPr>
          </a:p>
        </p:txBody>
      </p:sp>
      <p:pic>
        <p:nvPicPr>
          <p:cNvPr id="505" name="Google Shape;505;p55"/>
          <p:cNvPicPr preferRelativeResize="0"/>
          <p:nvPr/>
        </p:nvPicPr>
        <p:blipFill>
          <a:blip r:embed="rId4">
            <a:alphaModFix/>
          </a:blip>
          <a:stretch>
            <a:fillRect/>
          </a:stretch>
        </p:blipFill>
        <p:spPr>
          <a:xfrm>
            <a:off x="5222050" y="2617150"/>
            <a:ext cx="3022236" cy="2177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09" name="Shape 509"/>
        <p:cNvGrpSpPr/>
        <p:nvPr/>
      </p:nvGrpSpPr>
      <p:grpSpPr>
        <a:xfrm>
          <a:off x="0" y="0"/>
          <a:ext cx="0" cy="0"/>
          <a:chOff x="0" y="0"/>
          <a:chExt cx="0" cy="0"/>
        </a:xfrm>
      </p:grpSpPr>
      <p:sp>
        <p:nvSpPr>
          <p:cNvPr id="510" name="Google Shape;510;p56"/>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11" name="Google Shape;511;p56"/>
          <p:cNvSpPr txBox="1"/>
          <p:nvPr/>
        </p:nvSpPr>
        <p:spPr>
          <a:xfrm>
            <a:off x="545650" y="806225"/>
            <a:ext cx="38112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Times New Roman"/>
              <a:buAutoNum type="arabicPeriod"/>
            </a:pPr>
            <a:r>
              <a:rPr lang="en" sz="1350">
                <a:solidFill>
                  <a:srgbClr val="333333"/>
                </a:solidFill>
                <a:highlight>
                  <a:schemeClr val="lt1"/>
                </a:highlight>
                <a:latin typeface="Times New Roman"/>
                <a:ea typeface="Times New Roman"/>
                <a:cs typeface="Times New Roman"/>
                <a:sym typeface="Times New Roman"/>
              </a:rPr>
              <a:t>Pre-trained text encoder.(CLIP).</a:t>
            </a:r>
            <a:endParaRPr sz="1350">
              <a:solidFill>
                <a:srgbClr val="333333"/>
              </a:solidFill>
              <a:highlight>
                <a:schemeClr val="lt1"/>
              </a:highlight>
              <a:latin typeface="Times New Roman"/>
              <a:ea typeface="Times New Roman"/>
              <a:cs typeface="Times New Roman"/>
              <a:sym typeface="Times New Roman"/>
            </a:endParaRPr>
          </a:p>
        </p:txBody>
      </p:sp>
      <p:sp>
        <p:nvSpPr>
          <p:cNvPr id="512" name="Google Shape;512;p56"/>
          <p:cNvSpPr txBox="1"/>
          <p:nvPr/>
        </p:nvSpPr>
        <p:spPr>
          <a:xfrm>
            <a:off x="545650" y="1188100"/>
            <a:ext cx="52854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Cách hoạt động của CLIP.</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Bước 1: từ cặp text và image ta sẽ embedding chúng thành các vector(đối với text có thể dùng transformer encoder, BERT… đối với image embedding có thể dùng vision transformer, CNN …)</a:t>
            </a:r>
            <a:endParaRPr sz="1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just">
              <a:spcBef>
                <a:spcPts val="0"/>
              </a:spcBef>
              <a:spcAft>
                <a:spcPts val="0"/>
              </a:spcAft>
              <a:buClr>
                <a:schemeClr val="dk2"/>
              </a:buClr>
              <a:buSzPts val="1300"/>
              <a:buFont typeface="Times New Roman"/>
              <a:buChar char="●"/>
            </a:pPr>
            <a:r>
              <a:rPr lang="en" sz="1350">
                <a:solidFill>
                  <a:srgbClr val="1B1B1B"/>
                </a:solidFill>
                <a:highlight>
                  <a:srgbClr val="FFFFFF"/>
                </a:highlight>
                <a:latin typeface="Times New Roman"/>
                <a:ea typeface="Times New Roman"/>
                <a:cs typeface="Times New Roman"/>
                <a:sym typeface="Times New Roman"/>
              </a:rPr>
              <a:t>Bước 2: tính toán cosine similarity cho từng cặp text-image embedding.</a:t>
            </a:r>
            <a:endParaRPr sz="1350">
              <a:solidFill>
                <a:srgbClr val="1B1B1B"/>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350">
              <a:solidFill>
                <a:srgbClr val="1B1B1B"/>
              </a:solidFill>
              <a:highlight>
                <a:srgbClr val="FFFFFF"/>
              </a:highlight>
              <a:latin typeface="Times New Roman"/>
              <a:ea typeface="Times New Roman"/>
              <a:cs typeface="Times New Roman"/>
              <a:sym typeface="Times New Roman"/>
            </a:endParaRPr>
          </a:p>
          <a:p>
            <a:pPr indent="-314325" lvl="0" marL="457200" rtl="0" algn="just">
              <a:spcBef>
                <a:spcPts val="0"/>
              </a:spcBef>
              <a:spcAft>
                <a:spcPts val="0"/>
              </a:spcAft>
              <a:buClr>
                <a:srgbClr val="1B1B1B"/>
              </a:buClr>
              <a:buSzPts val="1350"/>
              <a:buFont typeface="Times New Roman"/>
              <a:buChar char="●"/>
            </a:pPr>
            <a:r>
              <a:rPr lang="en" sz="1350">
                <a:solidFill>
                  <a:srgbClr val="1B1B1B"/>
                </a:solidFill>
                <a:highlight>
                  <a:srgbClr val="FFFFFF"/>
                </a:highlight>
                <a:latin typeface="Times New Roman"/>
                <a:ea typeface="Times New Roman"/>
                <a:cs typeface="Times New Roman"/>
                <a:sym typeface="Times New Roman"/>
              </a:rPr>
              <a:t>Bước 3: Lặp lại quá trình maximize cosine similarity cho cặp ảnh-caption đúng và minimize cosine similarity cho các cặp ảnh-caption không khớp với nhau.</a:t>
            </a:r>
            <a:endParaRPr sz="1350">
              <a:solidFill>
                <a:srgbClr val="1B1B1B"/>
              </a:solidFill>
              <a:highlight>
                <a:srgbClr val="FFFFFF"/>
              </a:highlight>
              <a:latin typeface="Times New Roman"/>
              <a:ea typeface="Times New Roman"/>
              <a:cs typeface="Times New Roman"/>
              <a:sym typeface="Times New Roman"/>
            </a:endParaRPr>
          </a:p>
        </p:txBody>
      </p:sp>
      <p:pic>
        <p:nvPicPr>
          <p:cNvPr id="513" name="Google Shape;513;p56"/>
          <p:cNvPicPr preferRelativeResize="0"/>
          <p:nvPr/>
        </p:nvPicPr>
        <p:blipFill>
          <a:blip r:embed="rId3">
            <a:alphaModFix/>
          </a:blip>
          <a:stretch>
            <a:fillRect/>
          </a:stretch>
        </p:blipFill>
        <p:spPr>
          <a:xfrm>
            <a:off x="5527800" y="51600"/>
            <a:ext cx="2020850" cy="953600"/>
          </a:xfrm>
          <a:prstGeom prst="rect">
            <a:avLst/>
          </a:prstGeom>
          <a:noFill/>
          <a:ln>
            <a:noFill/>
          </a:ln>
        </p:spPr>
      </p:pic>
      <p:pic>
        <p:nvPicPr>
          <p:cNvPr id="514" name="Google Shape;514;p56"/>
          <p:cNvPicPr preferRelativeResize="0"/>
          <p:nvPr/>
        </p:nvPicPr>
        <p:blipFill>
          <a:blip r:embed="rId4">
            <a:alphaModFix/>
          </a:blip>
          <a:stretch>
            <a:fillRect/>
          </a:stretch>
        </p:blipFill>
        <p:spPr>
          <a:xfrm>
            <a:off x="7548651" y="51600"/>
            <a:ext cx="1595349" cy="1268325"/>
          </a:xfrm>
          <a:prstGeom prst="rect">
            <a:avLst/>
          </a:prstGeom>
          <a:noFill/>
          <a:ln>
            <a:noFill/>
          </a:ln>
        </p:spPr>
      </p:pic>
      <p:pic>
        <p:nvPicPr>
          <p:cNvPr id="515" name="Google Shape;515;p56"/>
          <p:cNvPicPr preferRelativeResize="0"/>
          <p:nvPr/>
        </p:nvPicPr>
        <p:blipFill>
          <a:blip r:embed="rId5">
            <a:alphaModFix/>
          </a:blip>
          <a:stretch>
            <a:fillRect/>
          </a:stretch>
        </p:blipFill>
        <p:spPr>
          <a:xfrm>
            <a:off x="6036975" y="1648788"/>
            <a:ext cx="3107024" cy="1943300"/>
          </a:xfrm>
          <a:prstGeom prst="rect">
            <a:avLst/>
          </a:prstGeom>
          <a:noFill/>
          <a:ln>
            <a:noFill/>
          </a:ln>
        </p:spPr>
      </p:pic>
      <p:sp>
        <p:nvSpPr>
          <p:cNvPr id="516" name="Google Shape;516;p56"/>
          <p:cNvSpPr txBox="1"/>
          <p:nvPr/>
        </p:nvSpPr>
        <p:spPr>
          <a:xfrm>
            <a:off x="545650" y="3820300"/>
            <a:ext cx="5285400" cy="808200"/>
          </a:xfrm>
          <a:prstGeom prst="rect">
            <a:avLst/>
          </a:prstGeom>
          <a:noFill/>
          <a:ln>
            <a:noFill/>
          </a:ln>
        </p:spPr>
        <p:txBody>
          <a:bodyPr anchorCtr="0" anchor="t" bIns="91425" lIns="91425" spcFirstLastPara="1" rIns="91425" wrap="square" tIns="91425">
            <a:spAutoFit/>
          </a:bodyPr>
          <a:lstStyle/>
          <a:p>
            <a:pPr indent="-314325" lvl="0" marL="457200" rtl="0" algn="just">
              <a:spcBef>
                <a:spcPts val="0"/>
              </a:spcBef>
              <a:spcAft>
                <a:spcPts val="0"/>
              </a:spcAft>
              <a:buClr>
                <a:schemeClr val="dk1"/>
              </a:buClr>
              <a:buSzPts val="1350"/>
              <a:buFont typeface="Times New Roman"/>
              <a:buChar char="●"/>
            </a:pPr>
            <a:r>
              <a:rPr lang="en" sz="1350">
                <a:solidFill>
                  <a:schemeClr val="dk1"/>
                </a:solidFill>
                <a:highlight>
                  <a:srgbClr val="FFFFFF"/>
                </a:highlight>
                <a:latin typeface="Times New Roman"/>
                <a:ea typeface="Times New Roman"/>
                <a:cs typeface="Times New Roman"/>
                <a:sym typeface="Times New Roman"/>
              </a:rPr>
              <a:t>Stable Diffusion  sử dụng pre-trained text encoder là  CLIP cho phần text encoding. Nó nhận caption là input và output là ma trận embedding có số chiều 77×768.</a:t>
            </a:r>
            <a:endParaRPr sz="1300">
              <a:solidFill>
                <a:schemeClr val="dk2"/>
              </a:solidFill>
              <a:latin typeface="Roboto"/>
              <a:ea typeface="Roboto"/>
              <a:cs typeface="Roboto"/>
              <a:sym typeface="Roboto"/>
            </a:endParaRPr>
          </a:p>
        </p:txBody>
      </p:sp>
      <p:pic>
        <p:nvPicPr>
          <p:cNvPr id="517" name="Google Shape;517;p56"/>
          <p:cNvPicPr preferRelativeResize="0"/>
          <p:nvPr/>
        </p:nvPicPr>
        <p:blipFill>
          <a:blip r:embed="rId6">
            <a:alphaModFix/>
          </a:blip>
          <a:stretch>
            <a:fillRect/>
          </a:stretch>
        </p:blipFill>
        <p:spPr>
          <a:xfrm>
            <a:off x="6036975" y="3972550"/>
            <a:ext cx="3107025" cy="117095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21" name="Shape 521"/>
        <p:cNvGrpSpPr/>
        <p:nvPr/>
      </p:nvGrpSpPr>
      <p:grpSpPr>
        <a:xfrm>
          <a:off x="0" y="0"/>
          <a:ext cx="0" cy="0"/>
          <a:chOff x="0" y="0"/>
          <a:chExt cx="0" cy="0"/>
        </a:xfrm>
      </p:grpSpPr>
      <p:sp>
        <p:nvSpPr>
          <p:cNvPr id="522" name="Google Shape;522;p57"/>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23" name="Google Shape;523;p57"/>
          <p:cNvSpPr txBox="1"/>
          <p:nvPr/>
        </p:nvSpPr>
        <p:spPr>
          <a:xfrm>
            <a:off x="545650" y="806225"/>
            <a:ext cx="58665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Times New Roman"/>
              <a:buAutoNum type="arabicPeriod"/>
            </a:pPr>
            <a:r>
              <a:rPr lang="en" sz="1350">
                <a:solidFill>
                  <a:srgbClr val="333333"/>
                </a:solidFill>
                <a:highlight>
                  <a:schemeClr val="lt1"/>
                </a:highlight>
                <a:latin typeface="Times New Roman"/>
                <a:ea typeface="Times New Roman"/>
                <a:cs typeface="Times New Roman"/>
                <a:sym typeface="Times New Roman"/>
              </a:rPr>
              <a:t>Pre-trained text encoder.(CLIP).</a:t>
            </a:r>
            <a:endParaRPr sz="1350">
              <a:solidFill>
                <a:srgbClr val="333333"/>
              </a:solidFill>
              <a:highlight>
                <a:schemeClr val="lt1"/>
              </a:highlight>
              <a:latin typeface="Times New Roman"/>
              <a:ea typeface="Times New Roman"/>
              <a:cs typeface="Times New Roman"/>
              <a:sym typeface="Times New Roman"/>
            </a:endParaRPr>
          </a:p>
        </p:txBody>
      </p:sp>
      <p:pic>
        <p:nvPicPr>
          <p:cNvPr id="524" name="Google Shape;524;p57"/>
          <p:cNvPicPr preferRelativeResize="0"/>
          <p:nvPr/>
        </p:nvPicPr>
        <p:blipFill>
          <a:blip r:embed="rId3">
            <a:alphaModFix/>
          </a:blip>
          <a:stretch>
            <a:fillRect/>
          </a:stretch>
        </p:blipFill>
        <p:spPr>
          <a:xfrm>
            <a:off x="4863499" y="2603812"/>
            <a:ext cx="3731639" cy="2571676"/>
          </a:xfrm>
          <a:prstGeom prst="rect">
            <a:avLst/>
          </a:prstGeom>
          <a:noFill/>
          <a:ln>
            <a:noFill/>
          </a:ln>
        </p:spPr>
      </p:pic>
      <p:sp>
        <p:nvSpPr>
          <p:cNvPr id="525" name="Google Shape;525;p57"/>
          <p:cNvSpPr txBox="1"/>
          <p:nvPr/>
        </p:nvSpPr>
        <p:spPr>
          <a:xfrm>
            <a:off x="545650" y="1386525"/>
            <a:ext cx="6482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Giải thích 1 chút về Similarity.</a:t>
            </a:r>
            <a:endParaRPr sz="1300">
              <a:solidFill>
                <a:schemeClr val="dk2"/>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 sz="1300">
                <a:solidFill>
                  <a:schemeClr val="dk2"/>
                </a:solidFill>
                <a:latin typeface="Times New Roman"/>
                <a:ea typeface="Times New Roman"/>
                <a:cs typeface="Times New Roman"/>
                <a:sym typeface="Times New Roman"/>
              </a:rPr>
              <a:t>D1. D2     (</a:t>
            </a:r>
            <a:r>
              <a:rPr lang="en" sz="1300">
                <a:solidFill>
                  <a:schemeClr val="dk2"/>
                </a:solidFill>
                <a:latin typeface="Times New Roman"/>
                <a:ea typeface="Times New Roman"/>
                <a:cs typeface="Times New Roman"/>
                <a:sym typeface="Times New Roman"/>
              </a:rPr>
              <a:t> -</a:t>
            </a:r>
            <a:r>
              <a:rPr lang="en" sz="1300">
                <a:solidFill>
                  <a:schemeClr val="dk2"/>
                </a:solidFill>
                <a:latin typeface="Times New Roman"/>
                <a:ea typeface="Times New Roman"/>
                <a:cs typeface="Times New Roman"/>
                <a:sym typeface="Times New Roman"/>
              </a:rPr>
              <a:t>           )</a:t>
            </a:r>
            <a:endParaRPr sz="1300">
              <a:solidFill>
                <a:schemeClr val="dk2"/>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 sz="1300">
                <a:solidFill>
                  <a:schemeClr val="dk2"/>
                </a:solidFill>
                <a:latin typeface="Times New Roman"/>
                <a:ea typeface="Times New Roman"/>
                <a:cs typeface="Times New Roman"/>
                <a:sym typeface="Times New Roman"/>
              </a:rPr>
              <a:t>Normal D1 * D2 bằng cách chia ||D1|| * ||D2||</a:t>
            </a:r>
            <a:endParaRPr sz="1300">
              <a:solidFill>
                <a:schemeClr val="dk2"/>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 sz="1300">
                <a:solidFill>
                  <a:schemeClr val="dk2"/>
                </a:solidFill>
                <a:latin typeface="Times New Roman"/>
                <a:ea typeface="Times New Roman"/>
                <a:cs typeface="Times New Roman"/>
                <a:sym typeface="Times New Roman"/>
              </a:rPr>
              <a:t>Cos    = similarity(D1, D2)    (-1, 1).</a:t>
            </a:r>
            <a:endParaRPr sz="1300">
              <a:solidFill>
                <a:schemeClr val="dk2"/>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 sz="1300">
                <a:solidFill>
                  <a:schemeClr val="dk2"/>
                </a:solidFill>
                <a:latin typeface="Times New Roman"/>
                <a:ea typeface="Times New Roman"/>
                <a:cs typeface="Times New Roman"/>
                <a:sym typeface="Times New Roman"/>
              </a:rPr>
              <a:t>Cos tiến về 1 -&gt; 2 vector càng gần nhau và ngược lại khi </a:t>
            </a:r>
            <a:endParaRPr sz="1300">
              <a:solidFill>
                <a:schemeClr val="dk2"/>
              </a:solidFill>
              <a:latin typeface="Times New Roman"/>
              <a:ea typeface="Times New Roman"/>
              <a:cs typeface="Times New Roman"/>
              <a:sym typeface="Times New Roman"/>
            </a:endParaRPr>
          </a:p>
        </p:txBody>
      </p:sp>
      <p:pic>
        <p:nvPicPr>
          <p:cNvPr descr="{&quot;id&quot;:&quot;12&quot;,&quot;aid&quot;:null,&quot;font&quot;:{&quot;size&quot;:13,&quot;family&quot;:&quot;Roboto&quot;,&quot;color&quot;:&quot;#666666&quot;},&quot;backgroundColor&quot;:&quot;#D9EAD3&quot;,&quot;code&quot;:&quot;$$\\in$$&quot;,&quot;type&quot;:&quot;$$&quot;,&quot;ts&quot;:1716855929199,&quot;cs&quot;:&quot;I3Z1tutBGwDQosk2X83dnQ==&quot;,&quot;size&quot;:{&quot;width&quot;:9,&quot;height&quot;:10.333333333333334}}" id="526" name="Google Shape;526;p57"/>
          <p:cNvPicPr preferRelativeResize="0"/>
          <p:nvPr/>
        </p:nvPicPr>
        <p:blipFill>
          <a:blip r:embed="rId4">
            <a:alphaModFix/>
          </a:blip>
          <a:stretch>
            <a:fillRect/>
          </a:stretch>
        </p:blipFill>
        <p:spPr>
          <a:xfrm>
            <a:off x="1637050" y="1721200"/>
            <a:ext cx="85725" cy="98425"/>
          </a:xfrm>
          <a:prstGeom prst="rect">
            <a:avLst/>
          </a:prstGeom>
          <a:noFill/>
          <a:ln>
            <a:noFill/>
          </a:ln>
        </p:spPr>
      </p:pic>
      <p:pic>
        <p:nvPicPr>
          <p:cNvPr descr="{&quot;backgroundColor&quot;:&quot;#D9EAD3&quot;,&quot;id&quot;:&quot;13&quot;,&quot;type&quot;:&quot;$$&quot;,&quot;aid&quot;:null,&quot;code&quot;:&quot;$$\\infty$$&quot;,&quot;font&quot;:{&quot;color&quot;:&quot;#666666&quot;,&quot;size&quot;:13,&quot;family&quot;:&quot;Roboto&quot;},&quot;ts&quot;:1716855978915,&quot;cs&quot;:&quot;pha7j8mu3ERCGXjLaz5ZYw==&quot;,&quot;size&quot;:{&quot;width&quot;:15.666666666666666,&quot;height&quot;:8}}" id="527" name="Google Shape;527;p57"/>
          <p:cNvPicPr preferRelativeResize="0"/>
          <p:nvPr/>
        </p:nvPicPr>
        <p:blipFill>
          <a:blip r:embed="rId5">
            <a:alphaModFix/>
          </a:blip>
          <a:stretch>
            <a:fillRect/>
          </a:stretch>
        </p:blipFill>
        <p:spPr>
          <a:xfrm>
            <a:off x="1950350" y="1732313"/>
            <a:ext cx="149225" cy="76200"/>
          </a:xfrm>
          <a:prstGeom prst="rect">
            <a:avLst/>
          </a:prstGeom>
          <a:noFill/>
          <a:ln>
            <a:noFill/>
          </a:ln>
        </p:spPr>
      </p:pic>
      <p:pic>
        <p:nvPicPr>
          <p:cNvPr descr="{&quot;backgroundColor&quot;:&quot;#D9EAD3&quot;,&quot;id&quot;:&quot;13&quot;,&quot;type&quot;:&quot;$$&quot;,&quot;aid&quot;:null,&quot;code&quot;:&quot;$$\\infty$$&quot;,&quot;font&quot;:{&quot;color&quot;:&quot;#666666&quot;,&quot;size&quot;:13,&quot;family&quot;:&quot;Roboto&quot;},&quot;ts&quot;:1716855978915,&quot;cs&quot;:&quot;pha7j8mu3ERCGXjLaz5ZYw==&quot;,&quot;size&quot;:{&quot;width&quot;:15.666666666666666,&quot;height&quot;:8}}" id="528" name="Google Shape;528;p57"/>
          <p:cNvPicPr preferRelativeResize="0"/>
          <p:nvPr/>
        </p:nvPicPr>
        <p:blipFill>
          <a:blip r:embed="rId5">
            <a:alphaModFix/>
          </a:blip>
          <a:stretch>
            <a:fillRect/>
          </a:stretch>
        </p:blipFill>
        <p:spPr>
          <a:xfrm>
            <a:off x="2192050" y="1732300"/>
            <a:ext cx="149225" cy="76200"/>
          </a:xfrm>
          <a:prstGeom prst="rect">
            <a:avLst/>
          </a:prstGeom>
          <a:noFill/>
          <a:ln>
            <a:noFill/>
          </a:ln>
        </p:spPr>
      </p:pic>
      <p:pic>
        <p:nvPicPr>
          <p:cNvPr id="529" name="Google Shape;529;p57"/>
          <p:cNvPicPr preferRelativeResize="0"/>
          <p:nvPr/>
        </p:nvPicPr>
        <p:blipFill>
          <a:blip r:embed="rId6">
            <a:alphaModFix/>
          </a:blip>
          <a:stretch>
            <a:fillRect/>
          </a:stretch>
        </p:blipFill>
        <p:spPr>
          <a:xfrm>
            <a:off x="689525" y="2635812"/>
            <a:ext cx="3154274" cy="2507700"/>
          </a:xfrm>
          <a:prstGeom prst="rect">
            <a:avLst/>
          </a:prstGeom>
          <a:noFill/>
          <a:ln>
            <a:noFill/>
          </a:ln>
        </p:spPr>
      </p:pic>
      <p:pic>
        <p:nvPicPr>
          <p:cNvPr descr="{&quot;id&quot;:&quot;14&quot;,&quot;backgroundColor&quot;:&quot;#D9EAD3&quot;,&quot;code&quot;:&quot;$$\\theta$$&quot;,&quot;font&quot;:{&quot;color&quot;:&quot;#666666&quot;,&quot;family&quot;:&quot;Roboto&quot;,&quot;size&quot;:13},&quot;type&quot;:&quot;$$&quot;,&quot;aid&quot;:null,&quot;ts&quot;:1716856401328,&quot;cs&quot;:&quot;fhksxU1Ktj8fgqnUcirvLg==&quot;,&quot;size&quot;:{&quot;width&quot;:7.5,&quot;height&quot;:12.666666666666666}}" id="530" name="Google Shape;530;p57"/>
          <p:cNvPicPr preferRelativeResize="0"/>
          <p:nvPr/>
        </p:nvPicPr>
        <p:blipFill>
          <a:blip r:embed="rId7">
            <a:alphaModFix/>
          </a:blip>
          <a:stretch>
            <a:fillRect/>
          </a:stretch>
        </p:blipFill>
        <p:spPr>
          <a:xfrm>
            <a:off x="1388521" y="2090458"/>
            <a:ext cx="85725" cy="144755"/>
          </a:xfrm>
          <a:prstGeom prst="rect">
            <a:avLst/>
          </a:prstGeom>
          <a:noFill/>
          <a:ln>
            <a:noFill/>
          </a:ln>
        </p:spPr>
      </p:pic>
      <p:pic>
        <p:nvPicPr>
          <p:cNvPr descr="{&quot;id&quot;:&quot;12&quot;,&quot;aid&quot;:null,&quot;font&quot;:{&quot;size&quot;:13,&quot;family&quot;:&quot;Roboto&quot;,&quot;color&quot;:&quot;#666666&quot;},&quot;backgroundColor&quot;:&quot;#D9EAD3&quot;,&quot;code&quot;:&quot;$$\\in$$&quot;,&quot;type&quot;:&quot;$$&quot;,&quot;ts&quot;:1716855929199,&quot;cs&quot;:&quot;I3Z1tutBGwDQosk2X83dnQ==&quot;,&quot;size&quot;:{&quot;width&quot;:9,&quot;height&quot;:10.333333333333334}}" id="531" name="Google Shape;531;p57"/>
          <p:cNvPicPr preferRelativeResize="0"/>
          <p:nvPr/>
        </p:nvPicPr>
        <p:blipFill>
          <a:blip r:embed="rId4">
            <a:alphaModFix/>
          </a:blip>
          <a:stretch>
            <a:fillRect/>
          </a:stretch>
        </p:blipFill>
        <p:spPr>
          <a:xfrm>
            <a:off x="2914325" y="2113613"/>
            <a:ext cx="85725" cy="98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35" name="Shape 535"/>
        <p:cNvGrpSpPr/>
        <p:nvPr/>
      </p:nvGrpSpPr>
      <p:grpSpPr>
        <a:xfrm>
          <a:off x="0" y="0"/>
          <a:ext cx="0" cy="0"/>
          <a:chOff x="0" y="0"/>
          <a:chExt cx="0" cy="0"/>
        </a:xfrm>
      </p:grpSpPr>
      <p:sp>
        <p:nvSpPr>
          <p:cNvPr id="536" name="Google Shape;536;p58"/>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37" name="Google Shape;537;p58"/>
          <p:cNvSpPr txBox="1"/>
          <p:nvPr/>
        </p:nvSpPr>
        <p:spPr>
          <a:xfrm>
            <a:off x="545650" y="806225"/>
            <a:ext cx="32193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Times New Roman"/>
              <a:buAutoNum type="arabicPeriod"/>
            </a:pPr>
            <a:r>
              <a:rPr lang="en" sz="1350">
                <a:solidFill>
                  <a:srgbClr val="333333"/>
                </a:solidFill>
                <a:highlight>
                  <a:schemeClr val="lt1"/>
                </a:highlight>
                <a:latin typeface="Times New Roman"/>
                <a:ea typeface="Times New Roman"/>
                <a:cs typeface="Times New Roman"/>
                <a:sym typeface="Times New Roman"/>
              </a:rPr>
              <a:t>Pre-trained text encoder.(CLIP)</a:t>
            </a:r>
            <a:endParaRPr sz="1350">
              <a:solidFill>
                <a:srgbClr val="333333"/>
              </a:solidFill>
              <a:highlight>
                <a:schemeClr val="lt1"/>
              </a:highlight>
              <a:latin typeface="Times New Roman"/>
              <a:ea typeface="Times New Roman"/>
              <a:cs typeface="Times New Roman"/>
              <a:sym typeface="Times New Roman"/>
            </a:endParaRPr>
          </a:p>
        </p:txBody>
      </p:sp>
      <p:pic>
        <p:nvPicPr>
          <p:cNvPr id="538" name="Google Shape;538;p58"/>
          <p:cNvPicPr preferRelativeResize="0"/>
          <p:nvPr/>
        </p:nvPicPr>
        <p:blipFill>
          <a:blip r:embed="rId3">
            <a:alphaModFix/>
          </a:blip>
          <a:stretch>
            <a:fillRect/>
          </a:stretch>
        </p:blipFill>
        <p:spPr>
          <a:xfrm>
            <a:off x="6490225" y="2637185"/>
            <a:ext cx="2619600" cy="2506314"/>
          </a:xfrm>
          <a:prstGeom prst="rect">
            <a:avLst/>
          </a:prstGeom>
          <a:noFill/>
          <a:ln>
            <a:noFill/>
          </a:ln>
        </p:spPr>
      </p:pic>
      <p:pic>
        <p:nvPicPr>
          <p:cNvPr id="539" name="Google Shape;539;p58"/>
          <p:cNvPicPr preferRelativeResize="0"/>
          <p:nvPr/>
        </p:nvPicPr>
        <p:blipFill>
          <a:blip r:embed="rId4">
            <a:alphaModFix/>
          </a:blip>
          <a:stretch>
            <a:fillRect/>
          </a:stretch>
        </p:blipFill>
        <p:spPr>
          <a:xfrm>
            <a:off x="545650" y="1691250"/>
            <a:ext cx="5116677" cy="3055500"/>
          </a:xfrm>
          <a:prstGeom prst="rect">
            <a:avLst/>
          </a:prstGeom>
          <a:noFill/>
          <a:ln>
            <a:noFill/>
          </a:ln>
        </p:spPr>
      </p:pic>
      <p:sp>
        <p:nvSpPr>
          <p:cNvPr id="540" name="Google Shape;540;p58"/>
          <p:cNvSpPr txBox="1"/>
          <p:nvPr/>
        </p:nvSpPr>
        <p:spPr>
          <a:xfrm>
            <a:off x="2006075" y="2135925"/>
            <a:ext cx="6999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latin typeface="Roboto"/>
                <a:ea typeface="Roboto"/>
                <a:cs typeface="Roboto"/>
                <a:sym typeface="Roboto"/>
              </a:rPr>
              <a:t>cột De = hàng Dl</a:t>
            </a:r>
            <a:endParaRPr sz="500">
              <a:solidFill>
                <a:schemeClr val="dk2"/>
              </a:solidFill>
              <a:latin typeface="Roboto"/>
              <a:ea typeface="Roboto"/>
              <a:cs typeface="Roboto"/>
              <a:sym typeface="Roboto"/>
            </a:endParaRPr>
          </a:p>
        </p:txBody>
      </p:sp>
      <p:pic>
        <p:nvPicPr>
          <p:cNvPr id="541" name="Google Shape;541;p58"/>
          <p:cNvPicPr preferRelativeResize="0"/>
          <p:nvPr/>
        </p:nvPicPr>
        <p:blipFill>
          <a:blip r:embed="rId5">
            <a:alphaModFix/>
          </a:blip>
          <a:stretch>
            <a:fillRect/>
          </a:stretch>
        </p:blipFill>
        <p:spPr>
          <a:xfrm>
            <a:off x="6490213" y="0"/>
            <a:ext cx="2619604" cy="2571750"/>
          </a:xfrm>
          <a:prstGeom prst="rect">
            <a:avLst/>
          </a:prstGeom>
          <a:noFill/>
          <a:ln>
            <a:noFill/>
          </a:ln>
        </p:spPr>
      </p:pic>
      <p:sp>
        <p:nvSpPr>
          <p:cNvPr id="542" name="Google Shape;542;p58"/>
          <p:cNvSpPr/>
          <p:nvPr/>
        </p:nvSpPr>
        <p:spPr>
          <a:xfrm>
            <a:off x="3044100" y="1119600"/>
            <a:ext cx="3408000" cy="415500"/>
          </a:xfrm>
          <a:prstGeom prst="bentArrow">
            <a:avLst>
              <a:gd fmla="val 13478"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43" name="Google Shape;543;p58"/>
          <p:cNvSpPr txBox="1"/>
          <p:nvPr/>
        </p:nvSpPr>
        <p:spPr>
          <a:xfrm>
            <a:off x="3425114" y="2911911"/>
            <a:ext cx="6999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rgbClr val="FF0000"/>
                </a:solidFill>
                <a:latin typeface="Roboto"/>
                <a:ea typeface="Roboto"/>
                <a:cs typeface="Roboto"/>
                <a:sym typeface="Roboto"/>
              </a:rPr>
              <a:t>Model: Bert, . . .</a:t>
            </a:r>
            <a:endParaRPr sz="500">
              <a:solidFill>
                <a:srgbClr val="FF0000"/>
              </a:solidFill>
              <a:latin typeface="Roboto"/>
              <a:ea typeface="Roboto"/>
              <a:cs typeface="Roboto"/>
              <a:sym typeface="Roboto"/>
            </a:endParaRPr>
          </a:p>
        </p:txBody>
      </p:sp>
      <p:sp>
        <p:nvSpPr>
          <p:cNvPr id="544" name="Google Shape;544;p58"/>
          <p:cNvSpPr txBox="1"/>
          <p:nvPr/>
        </p:nvSpPr>
        <p:spPr>
          <a:xfrm>
            <a:off x="3425114" y="3149131"/>
            <a:ext cx="6999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rgbClr val="FF0000"/>
                </a:solidFill>
                <a:latin typeface="Roboto"/>
                <a:ea typeface="Roboto"/>
                <a:cs typeface="Roboto"/>
                <a:sym typeface="Roboto"/>
              </a:rPr>
              <a:t>CNN, . . .</a:t>
            </a:r>
            <a:endParaRPr sz="500">
              <a:solidFill>
                <a:srgbClr val="FF0000"/>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48" name="Shape 548"/>
        <p:cNvGrpSpPr/>
        <p:nvPr/>
      </p:nvGrpSpPr>
      <p:grpSpPr>
        <a:xfrm>
          <a:off x="0" y="0"/>
          <a:ext cx="0" cy="0"/>
          <a:chOff x="0" y="0"/>
          <a:chExt cx="0" cy="0"/>
        </a:xfrm>
      </p:grpSpPr>
      <p:sp>
        <p:nvSpPr>
          <p:cNvPr id="549" name="Google Shape;549;p59"/>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50" name="Google Shape;550;p59"/>
          <p:cNvSpPr txBox="1"/>
          <p:nvPr/>
        </p:nvSpPr>
        <p:spPr>
          <a:xfrm>
            <a:off x="545650" y="806225"/>
            <a:ext cx="58665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1350">
                <a:solidFill>
                  <a:srgbClr val="333333"/>
                </a:solidFill>
                <a:highlight>
                  <a:schemeClr val="lt1"/>
                </a:highlight>
                <a:latin typeface="Times New Roman"/>
                <a:ea typeface="Times New Roman"/>
                <a:cs typeface="Times New Roman"/>
                <a:sym typeface="Times New Roman"/>
              </a:rPr>
              <a:t>2.	</a:t>
            </a:r>
            <a:r>
              <a:rPr lang="en" sz="1350">
                <a:solidFill>
                  <a:srgbClr val="333333"/>
                </a:solidFill>
                <a:highlight>
                  <a:schemeClr val="lt1"/>
                </a:highlight>
                <a:latin typeface="Times New Roman"/>
                <a:ea typeface="Times New Roman"/>
                <a:cs typeface="Times New Roman"/>
                <a:sym typeface="Times New Roman"/>
              </a:rPr>
              <a:t>UNet noise predictor. (using text)</a:t>
            </a:r>
            <a:endParaRPr sz="1500">
              <a:solidFill>
                <a:schemeClr val="dk1"/>
              </a:solidFill>
              <a:latin typeface="Times New Roman"/>
              <a:ea typeface="Times New Roman"/>
              <a:cs typeface="Times New Roman"/>
              <a:sym typeface="Times New Roman"/>
            </a:endParaRPr>
          </a:p>
        </p:txBody>
      </p:sp>
      <p:sp>
        <p:nvSpPr>
          <p:cNvPr id="551" name="Google Shape;551;p59"/>
          <p:cNvSpPr txBox="1"/>
          <p:nvPr/>
        </p:nvSpPr>
        <p:spPr>
          <a:xfrm>
            <a:off x="545650" y="1299450"/>
            <a:ext cx="3878700" cy="8523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Text embedding + noise amount + latents =&gt; Unet =&gt; noise predicted.</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Architecture: Resnet + Self-Attention.</a:t>
            </a:r>
            <a:endParaRPr sz="1300">
              <a:solidFill>
                <a:schemeClr val="dk1"/>
              </a:solidFill>
              <a:latin typeface="Times New Roman"/>
              <a:ea typeface="Times New Roman"/>
              <a:cs typeface="Times New Roman"/>
              <a:sym typeface="Times New Roman"/>
            </a:endParaRPr>
          </a:p>
        </p:txBody>
      </p:sp>
      <p:pic>
        <p:nvPicPr>
          <p:cNvPr id="552" name="Google Shape;552;p59"/>
          <p:cNvPicPr preferRelativeResize="0"/>
          <p:nvPr/>
        </p:nvPicPr>
        <p:blipFill>
          <a:blip r:embed="rId3">
            <a:alphaModFix/>
          </a:blip>
          <a:stretch>
            <a:fillRect/>
          </a:stretch>
        </p:blipFill>
        <p:spPr>
          <a:xfrm>
            <a:off x="4954675" y="728498"/>
            <a:ext cx="4268094" cy="2664599"/>
          </a:xfrm>
          <a:prstGeom prst="rect">
            <a:avLst/>
          </a:prstGeom>
          <a:noFill/>
          <a:ln>
            <a:noFill/>
          </a:ln>
        </p:spPr>
      </p:pic>
      <p:pic>
        <p:nvPicPr>
          <p:cNvPr id="553" name="Google Shape;553;p59"/>
          <p:cNvPicPr preferRelativeResize="0"/>
          <p:nvPr/>
        </p:nvPicPr>
        <p:blipFill>
          <a:blip r:embed="rId4">
            <a:alphaModFix/>
          </a:blip>
          <a:stretch>
            <a:fillRect/>
          </a:stretch>
        </p:blipFill>
        <p:spPr>
          <a:xfrm>
            <a:off x="545650" y="3427450"/>
            <a:ext cx="5386404" cy="1716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57" name="Shape 557"/>
        <p:cNvGrpSpPr/>
        <p:nvPr/>
      </p:nvGrpSpPr>
      <p:grpSpPr>
        <a:xfrm>
          <a:off x="0" y="0"/>
          <a:ext cx="0" cy="0"/>
          <a:chOff x="0" y="0"/>
          <a:chExt cx="0" cy="0"/>
        </a:xfrm>
      </p:grpSpPr>
      <p:sp>
        <p:nvSpPr>
          <p:cNvPr id="558" name="Google Shape;558;p60"/>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59" name="Google Shape;559;p60"/>
          <p:cNvSpPr txBox="1"/>
          <p:nvPr/>
        </p:nvSpPr>
        <p:spPr>
          <a:xfrm>
            <a:off x="545650" y="806225"/>
            <a:ext cx="58665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1350">
                <a:solidFill>
                  <a:srgbClr val="333333"/>
                </a:solidFill>
                <a:highlight>
                  <a:schemeClr val="lt1"/>
                </a:highlight>
                <a:latin typeface="Times New Roman"/>
                <a:ea typeface="Times New Roman"/>
                <a:cs typeface="Times New Roman"/>
                <a:sym typeface="Times New Roman"/>
              </a:rPr>
              <a:t>3.	Variational autoencoder model (</a:t>
            </a:r>
            <a:r>
              <a:rPr lang="en" sz="1350">
                <a:solidFill>
                  <a:srgbClr val="333333"/>
                </a:solidFill>
                <a:highlight>
                  <a:schemeClr val="lt1"/>
                </a:highlight>
                <a:latin typeface="Times New Roman"/>
                <a:ea typeface="Times New Roman"/>
                <a:cs typeface="Times New Roman"/>
                <a:sym typeface="Times New Roman"/>
              </a:rPr>
              <a:t>Overview).</a:t>
            </a:r>
            <a:endParaRPr sz="1500">
              <a:solidFill>
                <a:schemeClr val="dk1"/>
              </a:solidFill>
              <a:latin typeface="Times New Roman"/>
              <a:ea typeface="Times New Roman"/>
              <a:cs typeface="Times New Roman"/>
              <a:sym typeface="Times New Roman"/>
            </a:endParaRPr>
          </a:p>
        </p:txBody>
      </p:sp>
      <p:pic>
        <p:nvPicPr>
          <p:cNvPr id="560" name="Google Shape;560;p60"/>
          <p:cNvPicPr preferRelativeResize="0"/>
          <p:nvPr/>
        </p:nvPicPr>
        <p:blipFill>
          <a:blip r:embed="rId3">
            <a:alphaModFix/>
          </a:blip>
          <a:stretch>
            <a:fillRect/>
          </a:stretch>
        </p:blipFill>
        <p:spPr>
          <a:xfrm>
            <a:off x="4511675" y="1939075"/>
            <a:ext cx="4632327" cy="2138950"/>
          </a:xfrm>
          <a:prstGeom prst="rect">
            <a:avLst/>
          </a:prstGeom>
          <a:noFill/>
          <a:ln>
            <a:noFill/>
          </a:ln>
        </p:spPr>
      </p:pic>
      <p:sp>
        <p:nvSpPr>
          <p:cNvPr id="561" name="Google Shape;561;p60"/>
          <p:cNvSpPr txBox="1"/>
          <p:nvPr/>
        </p:nvSpPr>
        <p:spPr>
          <a:xfrm>
            <a:off x="545650" y="1276350"/>
            <a:ext cx="648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VAE là mô hình được thiết kế để nén dữ liệu thành 1 không gian tiềm ẩn, sau đó giải nén nó trở lại ban đầu. VAE bao gồm các thành phần: </a:t>
            </a:r>
            <a:endParaRPr sz="1300">
              <a:solidFill>
                <a:schemeClr val="dk1"/>
              </a:solidFill>
              <a:latin typeface="Times New Roman"/>
              <a:ea typeface="Times New Roman"/>
              <a:cs typeface="Times New Roman"/>
              <a:sym typeface="Times New Roman"/>
            </a:endParaRPr>
          </a:p>
        </p:txBody>
      </p:sp>
      <p:pic>
        <p:nvPicPr>
          <p:cNvPr id="562" name="Google Shape;562;p60"/>
          <p:cNvPicPr preferRelativeResize="0"/>
          <p:nvPr/>
        </p:nvPicPr>
        <p:blipFill>
          <a:blip r:embed="rId4">
            <a:alphaModFix/>
          </a:blip>
          <a:stretch>
            <a:fillRect/>
          </a:stretch>
        </p:blipFill>
        <p:spPr>
          <a:xfrm>
            <a:off x="545640" y="1939075"/>
            <a:ext cx="3588034" cy="3148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66" name="Shape 566"/>
        <p:cNvGrpSpPr/>
        <p:nvPr/>
      </p:nvGrpSpPr>
      <p:grpSpPr>
        <a:xfrm>
          <a:off x="0" y="0"/>
          <a:ext cx="0" cy="0"/>
          <a:chOff x="0" y="0"/>
          <a:chExt cx="0" cy="0"/>
        </a:xfrm>
      </p:grpSpPr>
      <p:sp>
        <p:nvSpPr>
          <p:cNvPr id="567" name="Google Shape;567;p61"/>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68" name="Google Shape;568;p61"/>
          <p:cNvSpPr txBox="1"/>
          <p:nvPr/>
        </p:nvSpPr>
        <p:spPr>
          <a:xfrm>
            <a:off x="545650" y="806225"/>
            <a:ext cx="58665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1350">
                <a:solidFill>
                  <a:srgbClr val="333333"/>
                </a:solidFill>
                <a:highlight>
                  <a:schemeClr val="lt1"/>
                </a:highlight>
                <a:latin typeface="Times New Roman"/>
                <a:ea typeface="Times New Roman"/>
                <a:cs typeface="Times New Roman"/>
                <a:sym typeface="Times New Roman"/>
              </a:rPr>
              <a:t>3.	Variational autoencoder model (</a:t>
            </a:r>
            <a:r>
              <a:rPr lang="en" sz="1350">
                <a:solidFill>
                  <a:srgbClr val="333333"/>
                </a:solidFill>
                <a:highlight>
                  <a:schemeClr val="lt1"/>
                </a:highlight>
                <a:latin typeface="Times New Roman"/>
                <a:ea typeface="Times New Roman"/>
                <a:cs typeface="Times New Roman"/>
                <a:sym typeface="Times New Roman"/>
              </a:rPr>
              <a:t>Encoder).</a:t>
            </a:r>
            <a:endParaRPr sz="1500">
              <a:solidFill>
                <a:schemeClr val="dk1"/>
              </a:solidFill>
              <a:latin typeface="Times New Roman"/>
              <a:ea typeface="Times New Roman"/>
              <a:cs typeface="Times New Roman"/>
              <a:sym typeface="Times New Roman"/>
            </a:endParaRPr>
          </a:p>
        </p:txBody>
      </p:sp>
      <p:sp>
        <p:nvSpPr>
          <p:cNvPr id="569" name="Google Shape;569;p61"/>
          <p:cNvSpPr txBox="1"/>
          <p:nvPr/>
        </p:nvSpPr>
        <p:spPr>
          <a:xfrm>
            <a:off x="545650" y="1276350"/>
            <a:ext cx="64827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Cách hoạt động của Encoder.</a:t>
            </a:r>
            <a:endParaRPr sz="1300">
              <a:solidFill>
                <a:schemeClr val="dk1"/>
              </a:solidFill>
              <a:latin typeface="Times New Roman"/>
              <a:ea typeface="Times New Roman"/>
              <a:cs typeface="Times New Roman"/>
              <a:sym typeface="Times New Roman"/>
            </a:endParaRPr>
          </a:p>
        </p:txBody>
      </p:sp>
      <p:pic>
        <p:nvPicPr>
          <p:cNvPr id="570" name="Google Shape;570;p61"/>
          <p:cNvPicPr preferRelativeResize="0"/>
          <p:nvPr/>
        </p:nvPicPr>
        <p:blipFill>
          <a:blip r:embed="rId3">
            <a:alphaModFix/>
          </a:blip>
          <a:stretch>
            <a:fillRect/>
          </a:stretch>
        </p:blipFill>
        <p:spPr>
          <a:xfrm>
            <a:off x="545650" y="1661252"/>
            <a:ext cx="5010073" cy="1633726"/>
          </a:xfrm>
          <a:prstGeom prst="rect">
            <a:avLst/>
          </a:prstGeom>
          <a:noFill/>
          <a:ln>
            <a:noFill/>
          </a:ln>
        </p:spPr>
      </p:pic>
      <p:pic>
        <p:nvPicPr>
          <p:cNvPr id="571" name="Google Shape;571;p61"/>
          <p:cNvPicPr preferRelativeResize="0"/>
          <p:nvPr/>
        </p:nvPicPr>
        <p:blipFill>
          <a:blip r:embed="rId4">
            <a:alphaModFix/>
          </a:blip>
          <a:stretch>
            <a:fillRect/>
          </a:stretch>
        </p:blipFill>
        <p:spPr>
          <a:xfrm>
            <a:off x="5799008" y="1603625"/>
            <a:ext cx="2854943" cy="1633726"/>
          </a:xfrm>
          <a:prstGeom prst="rect">
            <a:avLst/>
          </a:prstGeom>
          <a:noFill/>
          <a:ln>
            <a:noFill/>
          </a:ln>
        </p:spPr>
      </p:pic>
      <p:sp>
        <p:nvSpPr>
          <p:cNvPr id="572" name="Google Shape;572;p61"/>
          <p:cNvSpPr txBox="1"/>
          <p:nvPr/>
        </p:nvSpPr>
        <p:spPr>
          <a:xfrm>
            <a:off x="545650" y="3529825"/>
            <a:ext cx="64827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Tại sao lại làm như vậy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Việc sử dụng phân phối giúp mô hình có khả năng sinh dữ liệu đa dạng hơn. Mỗi lần lấy mẫu từ phân phối, ta nhận được một điểm khác nhau trong không gian =&gt; các biến thể của dữ liệu.</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Biến latent space thành phân phối chuẩn giúp model tránh overfit và cải thiện khả năng tổng quát hóa.</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98" name="Shape 98"/>
        <p:cNvGrpSpPr/>
        <p:nvPr/>
      </p:nvGrpSpPr>
      <p:grpSpPr>
        <a:xfrm>
          <a:off x="0" y="0"/>
          <a:ext cx="0" cy="0"/>
          <a:chOff x="0" y="0"/>
          <a:chExt cx="0" cy="0"/>
        </a:xfrm>
      </p:grpSpPr>
      <p:sp>
        <p:nvSpPr>
          <p:cNvPr id="99" name="Google Shape;99;p17"/>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b="1" lang="en">
                <a:latin typeface="Times New Roman"/>
                <a:ea typeface="Times New Roman"/>
                <a:cs typeface="Times New Roman"/>
                <a:sym typeface="Times New Roman"/>
              </a:rPr>
              <a:t>INTRODUCTION</a:t>
            </a:r>
            <a:endParaRPr b="1" sz="1300">
              <a:solidFill>
                <a:schemeClr val="dk2"/>
              </a:solidFill>
              <a:latin typeface="Times New Roman"/>
              <a:ea typeface="Times New Roman"/>
              <a:cs typeface="Times New Roman"/>
              <a:sym typeface="Times New Roman"/>
            </a:endParaRPr>
          </a:p>
        </p:txBody>
      </p:sp>
      <p:sp>
        <p:nvSpPr>
          <p:cNvPr id="100" name="Google Shape;100;p17"/>
          <p:cNvSpPr txBox="1"/>
          <p:nvPr/>
        </p:nvSpPr>
        <p:spPr>
          <a:xfrm>
            <a:off x="545650" y="1125800"/>
            <a:ext cx="7460700" cy="1954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50">
                <a:solidFill>
                  <a:srgbClr val="1B1B1B"/>
                </a:solidFill>
                <a:highlight>
                  <a:srgbClr val="FFFFFF"/>
                </a:highlight>
                <a:latin typeface="Times New Roman"/>
                <a:ea typeface="Times New Roman"/>
                <a:cs typeface="Times New Roman"/>
                <a:sym typeface="Times New Roman"/>
              </a:rPr>
              <a:t>Diffusion Models có nhiệm vụ tạo ra một phân phối cho dữ liệu đầu vào và xấp xỉ phân phối của dữ liệu được sinh ra với phân phối của dữ liệu gốc, từ đó giúp mô hình có thể sinh ra hình ảnh mới.</a:t>
            </a:r>
            <a:endParaRPr sz="1150">
              <a:solidFill>
                <a:srgbClr val="1B1B1B"/>
              </a:solidFill>
              <a:highlight>
                <a:srgbClr val="FFFFFF"/>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1150">
              <a:solidFill>
                <a:srgbClr val="1B1B1B"/>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sz="1150">
                <a:solidFill>
                  <a:srgbClr val="1B1B1B"/>
                </a:solidFill>
                <a:highlight>
                  <a:srgbClr val="FFFFFF"/>
                </a:highlight>
                <a:latin typeface="Times New Roman"/>
                <a:ea typeface="Times New Roman"/>
                <a:cs typeface="Times New Roman"/>
                <a:sym typeface="Times New Roman"/>
              </a:rPr>
              <a:t>Mô hình Diffusion có 2 giai đoạn:</a:t>
            </a:r>
            <a:endParaRPr sz="1150">
              <a:solidFill>
                <a:srgbClr val="1B1B1B"/>
              </a:solidFill>
              <a:highlight>
                <a:srgbClr val="FFFFFF"/>
              </a:highlight>
              <a:latin typeface="Times New Roman"/>
              <a:ea typeface="Times New Roman"/>
              <a:cs typeface="Times New Roman"/>
              <a:sym typeface="Times New Roman"/>
            </a:endParaRPr>
          </a:p>
          <a:p>
            <a:pPr indent="-301625" lvl="0" marL="457200" rtl="0" algn="just">
              <a:spcBef>
                <a:spcPts val="0"/>
              </a:spcBef>
              <a:spcAft>
                <a:spcPts val="0"/>
              </a:spcAft>
              <a:buClr>
                <a:srgbClr val="1B1B1B"/>
              </a:buClr>
              <a:buSzPts val="1150"/>
              <a:buFont typeface="Times New Roman"/>
              <a:buChar char="●"/>
            </a:pPr>
            <a:r>
              <a:rPr lang="en" sz="1150">
                <a:solidFill>
                  <a:srgbClr val="1B1B1B"/>
                </a:solidFill>
                <a:highlight>
                  <a:srgbClr val="FFFFFF"/>
                </a:highlight>
                <a:latin typeface="Times New Roman"/>
                <a:ea typeface="Times New Roman"/>
                <a:cs typeface="Times New Roman"/>
                <a:sym typeface="Times New Roman"/>
              </a:rPr>
              <a:t>Forward Process: ở giai đoạn này mô hình sẽ phá hủy dần cấu trúc của ảnh bằng cách thêm từ từ những lượng nhiễu nhỏ vào trong dữ liệu đến khi bị nhiễu hoàn toàn.</a:t>
            </a:r>
            <a:endParaRPr sz="1150">
              <a:solidFill>
                <a:srgbClr val="1B1B1B"/>
              </a:solidFill>
              <a:highlight>
                <a:srgbClr val="FFFFFF"/>
              </a:highlight>
              <a:latin typeface="Times New Roman"/>
              <a:ea typeface="Times New Roman"/>
              <a:cs typeface="Times New Roman"/>
              <a:sym typeface="Times New Roman"/>
            </a:endParaRPr>
          </a:p>
          <a:p>
            <a:pPr indent="-301625" lvl="0" marL="457200" rtl="0" algn="just">
              <a:spcBef>
                <a:spcPts val="0"/>
              </a:spcBef>
              <a:spcAft>
                <a:spcPts val="0"/>
              </a:spcAft>
              <a:buClr>
                <a:srgbClr val="1B1B1B"/>
              </a:buClr>
              <a:buSzPts val="1150"/>
              <a:buFont typeface="Times New Roman"/>
              <a:buChar char="●"/>
            </a:pPr>
            <a:r>
              <a:rPr lang="en" sz="1150">
                <a:solidFill>
                  <a:srgbClr val="1B1B1B"/>
                </a:solidFill>
                <a:highlight>
                  <a:srgbClr val="FFFFFF"/>
                </a:highlight>
                <a:latin typeface="Times New Roman"/>
                <a:ea typeface="Times New Roman"/>
                <a:cs typeface="Times New Roman"/>
                <a:sym typeface="Times New Roman"/>
              </a:rPr>
              <a:t>Reverse Process: ở giai đoạn này từ dữ liệu bị nhiễu hoàn toàn đó, mô hình sẽ loại bỏ nhiễu từ từ để khôi phục lại hình ảnh ban đầu. </a:t>
            </a:r>
            <a:endParaRPr sz="1150">
              <a:solidFill>
                <a:srgbClr val="1B1B1B"/>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sz="1150">
                <a:solidFill>
                  <a:srgbClr val="1B1B1B"/>
                </a:solidFill>
                <a:highlight>
                  <a:srgbClr val="FFFFFF"/>
                </a:highlight>
                <a:latin typeface="Times New Roman"/>
                <a:ea typeface="Times New Roman"/>
                <a:cs typeface="Times New Roman"/>
                <a:sym typeface="Times New Roman"/>
              </a:rPr>
              <a:t>Quá trình inference của model: từ ảnh noise -&gt; đi qua model -&gt; tạo ra ảnh mới hoặc ảnh có tính tương đương với ảnh trong dataset.</a:t>
            </a:r>
            <a:endParaRPr sz="1150">
              <a:solidFill>
                <a:srgbClr val="1B1B1B"/>
              </a:solidFill>
              <a:highlight>
                <a:srgbClr val="FFFFFF"/>
              </a:highlight>
              <a:latin typeface="Times New Roman"/>
              <a:ea typeface="Times New Roman"/>
              <a:cs typeface="Times New Roman"/>
              <a:sym typeface="Times New Roman"/>
            </a:endParaRPr>
          </a:p>
        </p:txBody>
      </p:sp>
      <p:sp>
        <p:nvSpPr>
          <p:cNvPr id="101" name="Google Shape;101;p17"/>
          <p:cNvSpPr txBox="1"/>
          <p:nvPr/>
        </p:nvSpPr>
        <p:spPr>
          <a:xfrm>
            <a:off x="521575" y="713200"/>
            <a:ext cx="511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dk1"/>
                </a:solidFill>
                <a:latin typeface="Times New Roman"/>
                <a:ea typeface="Times New Roman"/>
                <a:cs typeface="Times New Roman"/>
                <a:sym typeface="Times New Roman"/>
              </a:rPr>
              <a:t>Mô hình Diffusion hoạt động như thế nào ?</a:t>
            </a: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p:txBody>
      </p:sp>
      <p:pic>
        <p:nvPicPr>
          <p:cNvPr id="102" name="Google Shape;102;p17"/>
          <p:cNvPicPr preferRelativeResize="0"/>
          <p:nvPr/>
        </p:nvPicPr>
        <p:blipFill>
          <a:blip r:embed="rId3">
            <a:alphaModFix/>
          </a:blip>
          <a:stretch>
            <a:fillRect/>
          </a:stretch>
        </p:blipFill>
        <p:spPr>
          <a:xfrm>
            <a:off x="1270825" y="3285300"/>
            <a:ext cx="4939048" cy="16931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76" name="Shape 576"/>
        <p:cNvGrpSpPr/>
        <p:nvPr/>
      </p:nvGrpSpPr>
      <p:grpSpPr>
        <a:xfrm>
          <a:off x="0" y="0"/>
          <a:ext cx="0" cy="0"/>
          <a:chOff x="0" y="0"/>
          <a:chExt cx="0" cy="0"/>
        </a:xfrm>
      </p:grpSpPr>
      <p:sp>
        <p:nvSpPr>
          <p:cNvPr id="577" name="Google Shape;577;p62"/>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78" name="Google Shape;578;p62"/>
          <p:cNvSpPr txBox="1"/>
          <p:nvPr/>
        </p:nvSpPr>
        <p:spPr>
          <a:xfrm>
            <a:off x="545650" y="806225"/>
            <a:ext cx="58665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1350">
                <a:solidFill>
                  <a:srgbClr val="333333"/>
                </a:solidFill>
                <a:highlight>
                  <a:schemeClr val="lt1"/>
                </a:highlight>
                <a:latin typeface="Times New Roman"/>
                <a:ea typeface="Times New Roman"/>
                <a:cs typeface="Times New Roman"/>
                <a:sym typeface="Times New Roman"/>
              </a:rPr>
              <a:t>3.	Variational autoencoder model (</a:t>
            </a:r>
            <a:r>
              <a:rPr lang="en" sz="1350">
                <a:solidFill>
                  <a:srgbClr val="333333"/>
                </a:solidFill>
                <a:highlight>
                  <a:schemeClr val="lt1"/>
                </a:highlight>
                <a:latin typeface="Times New Roman"/>
                <a:ea typeface="Times New Roman"/>
                <a:cs typeface="Times New Roman"/>
                <a:sym typeface="Times New Roman"/>
              </a:rPr>
              <a:t>Decoder</a:t>
            </a:r>
            <a:r>
              <a:rPr lang="en" sz="1350">
                <a:solidFill>
                  <a:srgbClr val="333333"/>
                </a:solidFill>
                <a:highlight>
                  <a:schemeClr val="lt1"/>
                </a:highlight>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p:txBody>
      </p:sp>
      <p:pic>
        <p:nvPicPr>
          <p:cNvPr id="579" name="Google Shape;579;p62"/>
          <p:cNvPicPr preferRelativeResize="0"/>
          <p:nvPr/>
        </p:nvPicPr>
        <p:blipFill>
          <a:blip r:embed="rId3">
            <a:alphaModFix/>
          </a:blip>
          <a:stretch>
            <a:fillRect/>
          </a:stretch>
        </p:blipFill>
        <p:spPr>
          <a:xfrm>
            <a:off x="545650" y="1711175"/>
            <a:ext cx="5148700" cy="2556599"/>
          </a:xfrm>
          <a:prstGeom prst="rect">
            <a:avLst/>
          </a:prstGeom>
          <a:noFill/>
          <a:ln>
            <a:noFill/>
          </a:ln>
        </p:spPr>
      </p:pic>
      <p:pic>
        <p:nvPicPr>
          <p:cNvPr id="580" name="Google Shape;580;p62"/>
          <p:cNvPicPr preferRelativeResize="0"/>
          <p:nvPr/>
        </p:nvPicPr>
        <p:blipFill>
          <a:blip r:embed="rId4">
            <a:alphaModFix/>
          </a:blip>
          <a:stretch>
            <a:fillRect/>
          </a:stretch>
        </p:blipFill>
        <p:spPr>
          <a:xfrm>
            <a:off x="5750676" y="1711175"/>
            <a:ext cx="3393324" cy="1318550"/>
          </a:xfrm>
          <a:prstGeom prst="rect">
            <a:avLst/>
          </a:prstGeom>
          <a:noFill/>
          <a:ln>
            <a:noFill/>
          </a:ln>
        </p:spPr>
      </p:pic>
      <p:sp>
        <p:nvSpPr>
          <p:cNvPr id="581" name="Google Shape;581;p62"/>
          <p:cNvSpPr txBox="1"/>
          <p:nvPr/>
        </p:nvSpPr>
        <p:spPr>
          <a:xfrm>
            <a:off x="545650" y="1262450"/>
            <a:ext cx="64827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Các bước hoạt động của Decoder.</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85" name="Shape 585"/>
        <p:cNvGrpSpPr/>
        <p:nvPr/>
      </p:nvGrpSpPr>
      <p:grpSpPr>
        <a:xfrm>
          <a:off x="0" y="0"/>
          <a:ext cx="0" cy="0"/>
          <a:chOff x="0" y="0"/>
          <a:chExt cx="0" cy="0"/>
        </a:xfrm>
      </p:grpSpPr>
      <p:sp>
        <p:nvSpPr>
          <p:cNvPr id="586" name="Google Shape;586;p63"/>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87" name="Google Shape;587;p63"/>
          <p:cNvSpPr txBox="1"/>
          <p:nvPr/>
        </p:nvSpPr>
        <p:spPr>
          <a:xfrm>
            <a:off x="545650" y="806225"/>
            <a:ext cx="58665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1350">
                <a:solidFill>
                  <a:srgbClr val="333333"/>
                </a:solidFill>
                <a:highlight>
                  <a:schemeClr val="lt1"/>
                </a:highlight>
                <a:latin typeface="Times New Roman"/>
                <a:ea typeface="Times New Roman"/>
                <a:cs typeface="Times New Roman"/>
                <a:sym typeface="Times New Roman"/>
              </a:rPr>
              <a:t>3.	Variational autoencoder model (</a:t>
            </a:r>
            <a:r>
              <a:rPr lang="en" sz="1350">
                <a:solidFill>
                  <a:srgbClr val="333333"/>
                </a:solidFill>
                <a:highlight>
                  <a:schemeClr val="lt1"/>
                </a:highlight>
                <a:latin typeface="Times New Roman"/>
                <a:ea typeface="Times New Roman"/>
                <a:cs typeface="Times New Roman"/>
                <a:sym typeface="Times New Roman"/>
              </a:rPr>
              <a:t>Loss function</a:t>
            </a:r>
            <a:r>
              <a:rPr lang="en" sz="1350">
                <a:solidFill>
                  <a:srgbClr val="333333"/>
                </a:solidFill>
                <a:highlight>
                  <a:schemeClr val="lt1"/>
                </a:highlight>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p:txBody>
      </p:sp>
      <p:sp>
        <p:nvSpPr>
          <p:cNvPr id="588" name="Google Shape;588;p63"/>
          <p:cNvSpPr txBox="1"/>
          <p:nvPr/>
        </p:nvSpPr>
        <p:spPr>
          <a:xfrm>
            <a:off x="545650" y="1276350"/>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Hàm loss của model gồm 2 thành phần là Reconstruction Loss và KL Divergence.</a:t>
            </a:r>
            <a:endParaRPr sz="1300">
              <a:solidFill>
                <a:schemeClr val="dk1"/>
              </a:solidFill>
              <a:latin typeface="Times New Roman"/>
              <a:ea typeface="Times New Roman"/>
              <a:cs typeface="Times New Roman"/>
              <a:sym typeface="Times New Roman"/>
            </a:endParaRPr>
          </a:p>
        </p:txBody>
      </p:sp>
      <p:pic>
        <p:nvPicPr>
          <p:cNvPr id="589" name="Google Shape;589;p63"/>
          <p:cNvPicPr preferRelativeResize="0"/>
          <p:nvPr/>
        </p:nvPicPr>
        <p:blipFill>
          <a:blip r:embed="rId3">
            <a:alphaModFix/>
          </a:blip>
          <a:stretch>
            <a:fillRect/>
          </a:stretch>
        </p:blipFill>
        <p:spPr>
          <a:xfrm>
            <a:off x="2205250" y="3815725"/>
            <a:ext cx="4823099" cy="1327766"/>
          </a:xfrm>
          <a:prstGeom prst="rect">
            <a:avLst/>
          </a:prstGeom>
          <a:noFill/>
          <a:ln>
            <a:noFill/>
          </a:ln>
        </p:spPr>
      </p:pic>
      <p:pic>
        <p:nvPicPr>
          <p:cNvPr id="590" name="Google Shape;590;p63"/>
          <p:cNvPicPr preferRelativeResize="0"/>
          <p:nvPr/>
        </p:nvPicPr>
        <p:blipFill>
          <a:blip r:embed="rId4">
            <a:alphaModFix/>
          </a:blip>
          <a:stretch>
            <a:fillRect/>
          </a:stretch>
        </p:blipFill>
        <p:spPr>
          <a:xfrm>
            <a:off x="545650" y="1813650"/>
            <a:ext cx="3796433" cy="1849675"/>
          </a:xfrm>
          <a:prstGeom prst="rect">
            <a:avLst/>
          </a:prstGeom>
          <a:noFill/>
          <a:ln>
            <a:noFill/>
          </a:ln>
        </p:spPr>
      </p:pic>
      <p:pic>
        <p:nvPicPr>
          <p:cNvPr id="591" name="Google Shape;591;p63"/>
          <p:cNvPicPr preferRelativeResize="0"/>
          <p:nvPr/>
        </p:nvPicPr>
        <p:blipFill>
          <a:blip r:embed="rId5">
            <a:alphaModFix/>
          </a:blip>
          <a:stretch>
            <a:fillRect/>
          </a:stretch>
        </p:blipFill>
        <p:spPr>
          <a:xfrm>
            <a:off x="4494475" y="1813650"/>
            <a:ext cx="4452273" cy="1849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95" name="Shape 595"/>
        <p:cNvGrpSpPr/>
        <p:nvPr/>
      </p:nvGrpSpPr>
      <p:grpSpPr>
        <a:xfrm>
          <a:off x="0" y="0"/>
          <a:ext cx="0" cy="0"/>
          <a:chOff x="0" y="0"/>
          <a:chExt cx="0" cy="0"/>
        </a:xfrm>
      </p:grpSpPr>
      <p:sp>
        <p:nvSpPr>
          <p:cNvPr id="596" name="Google Shape;596;p64"/>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597" name="Google Shape;597;p64"/>
          <p:cNvSpPr txBox="1"/>
          <p:nvPr/>
        </p:nvSpPr>
        <p:spPr>
          <a:xfrm>
            <a:off x="545650" y="806225"/>
            <a:ext cx="58665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1350">
                <a:solidFill>
                  <a:srgbClr val="333333"/>
                </a:solidFill>
                <a:highlight>
                  <a:schemeClr val="lt1"/>
                </a:highlight>
                <a:latin typeface="Times New Roman"/>
                <a:ea typeface="Times New Roman"/>
                <a:cs typeface="Times New Roman"/>
                <a:sym typeface="Times New Roman"/>
              </a:rPr>
              <a:t>3.	</a:t>
            </a:r>
            <a:r>
              <a:rPr lang="en" sz="1350">
                <a:solidFill>
                  <a:srgbClr val="333333"/>
                </a:solidFill>
                <a:highlight>
                  <a:schemeClr val="lt1"/>
                </a:highlight>
                <a:latin typeface="Times New Roman"/>
                <a:ea typeface="Times New Roman"/>
                <a:cs typeface="Times New Roman"/>
                <a:sym typeface="Times New Roman"/>
              </a:rPr>
              <a:t>Variational autoencoder model.</a:t>
            </a:r>
            <a:endParaRPr sz="1500">
              <a:solidFill>
                <a:schemeClr val="dk1"/>
              </a:solidFill>
              <a:latin typeface="Times New Roman"/>
              <a:ea typeface="Times New Roman"/>
              <a:cs typeface="Times New Roman"/>
              <a:sym typeface="Times New Roman"/>
            </a:endParaRPr>
          </a:p>
        </p:txBody>
      </p:sp>
      <p:sp>
        <p:nvSpPr>
          <p:cNvPr id="598" name="Google Shape;598;p64"/>
          <p:cNvSpPr txBox="1"/>
          <p:nvPr/>
        </p:nvSpPr>
        <p:spPr>
          <a:xfrm>
            <a:off x="545650" y="1276350"/>
            <a:ext cx="41937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Input ảnh =&gt; VAE encoder =&gt; latent space (z0) =&gt; forward (thêm nhiễu vào latent space) </a:t>
            </a:r>
            <a:endParaRPr sz="13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300">
                <a:solidFill>
                  <a:schemeClr val="dk1"/>
                </a:solidFill>
                <a:latin typeface="Times New Roman"/>
                <a:ea typeface="Times New Roman"/>
                <a:cs typeface="Times New Roman"/>
                <a:sym typeface="Times New Roman"/>
              </a:rPr>
              <a:t>=&gt; Unet =&gt; latent space (z0’).</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Latent space (z0') =&gt; VAE decoder =&gt; ảnh ban đầu.</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599" name="Google Shape;599;p64"/>
          <p:cNvPicPr preferRelativeResize="0"/>
          <p:nvPr/>
        </p:nvPicPr>
        <p:blipFill>
          <a:blip r:embed="rId3">
            <a:alphaModFix/>
          </a:blip>
          <a:stretch>
            <a:fillRect/>
          </a:stretch>
        </p:blipFill>
        <p:spPr>
          <a:xfrm>
            <a:off x="5146100" y="850288"/>
            <a:ext cx="3203524" cy="1599674"/>
          </a:xfrm>
          <a:prstGeom prst="rect">
            <a:avLst/>
          </a:prstGeom>
          <a:noFill/>
          <a:ln>
            <a:noFill/>
          </a:ln>
        </p:spPr>
      </p:pic>
      <p:pic>
        <p:nvPicPr>
          <p:cNvPr id="600" name="Google Shape;600;p64"/>
          <p:cNvPicPr preferRelativeResize="0"/>
          <p:nvPr/>
        </p:nvPicPr>
        <p:blipFill>
          <a:blip r:embed="rId4">
            <a:alphaModFix/>
          </a:blip>
          <a:stretch>
            <a:fillRect/>
          </a:stretch>
        </p:blipFill>
        <p:spPr>
          <a:xfrm>
            <a:off x="545650" y="2677863"/>
            <a:ext cx="2424576" cy="1387448"/>
          </a:xfrm>
          <a:prstGeom prst="rect">
            <a:avLst/>
          </a:prstGeom>
          <a:noFill/>
          <a:ln>
            <a:noFill/>
          </a:ln>
        </p:spPr>
      </p:pic>
      <p:pic>
        <p:nvPicPr>
          <p:cNvPr id="601" name="Google Shape;601;p64"/>
          <p:cNvPicPr preferRelativeResize="0"/>
          <p:nvPr/>
        </p:nvPicPr>
        <p:blipFill>
          <a:blip r:embed="rId5">
            <a:alphaModFix/>
          </a:blip>
          <a:stretch>
            <a:fillRect/>
          </a:stretch>
        </p:blipFill>
        <p:spPr>
          <a:xfrm>
            <a:off x="2970225" y="3898692"/>
            <a:ext cx="3203526" cy="1244809"/>
          </a:xfrm>
          <a:prstGeom prst="rect">
            <a:avLst/>
          </a:prstGeom>
          <a:noFill/>
          <a:ln>
            <a:noFill/>
          </a:ln>
        </p:spPr>
      </p:pic>
      <p:pic>
        <p:nvPicPr>
          <p:cNvPr id="602" name="Google Shape;602;p64"/>
          <p:cNvPicPr preferRelativeResize="0"/>
          <p:nvPr/>
        </p:nvPicPr>
        <p:blipFill>
          <a:blip r:embed="rId6">
            <a:alphaModFix/>
          </a:blip>
          <a:stretch>
            <a:fillRect/>
          </a:stretch>
        </p:blipFill>
        <p:spPr>
          <a:xfrm>
            <a:off x="6173775" y="2571750"/>
            <a:ext cx="2929962" cy="1599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06" name="Shape 606"/>
        <p:cNvGrpSpPr/>
        <p:nvPr/>
      </p:nvGrpSpPr>
      <p:grpSpPr>
        <a:xfrm>
          <a:off x="0" y="0"/>
          <a:ext cx="0" cy="0"/>
          <a:chOff x="0" y="0"/>
          <a:chExt cx="0" cy="0"/>
        </a:xfrm>
      </p:grpSpPr>
      <p:sp>
        <p:nvSpPr>
          <p:cNvPr id="607" name="Google Shape;607;p65"/>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608" name="Google Shape;608;p65"/>
          <p:cNvSpPr txBox="1"/>
          <p:nvPr/>
        </p:nvSpPr>
        <p:spPr>
          <a:xfrm>
            <a:off x="545650" y="8575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4. Loss function</a:t>
            </a:r>
            <a:endParaRPr sz="1300">
              <a:solidFill>
                <a:schemeClr val="dk1"/>
              </a:solidFill>
              <a:latin typeface="Times New Roman"/>
              <a:ea typeface="Times New Roman"/>
              <a:cs typeface="Times New Roman"/>
              <a:sym typeface="Times New Roman"/>
            </a:endParaRPr>
          </a:p>
        </p:txBody>
      </p:sp>
      <p:pic>
        <p:nvPicPr>
          <p:cNvPr id="609" name="Google Shape;609;p65"/>
          <p:cNvPicPr preferRelativeResize="0"/>
          <p:nvPr/>
        </p:nvPicPr>
        <p:blipFill>
          <a:blip r:embed="rId3">
            <a:alphaModFix/>
          </a:blip>
          <a:stretch>
            <a:fillRect/>
          </a:stretch>
        </p:blipFill>
        <p:spPr>
          <a:xfrm>
            <a:off x="3770950" y="1371450"/>
            <a:ext cx="5373049" cy="2840050"/>
          </a:xfrm>
          <a:prstGeom prst="rect">
            <a:avLst/>
          </a:prstGeom>
          <a:noFill/>
          <a:ln>
            <a:noFill/>
          </a:ln>
        </p:spPr>
      </p:pic>
      <p:sp>
        <p:nvSpPr>
          <p:cNvPr id="610" name="Google Shape;610;p65"/>
          <p:cNvSpPr txBox="1"/>
          <p:nvPr/>
        </p:nvSpPr>
        <p:spPr>
          <a:xfrm>
            <a:off x="545650" y="1371450"/>
            <a:ext cx="2928600" cy="2513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Xuất phát từ hàm loss của Denoise Diffusion thì với Stable Diffusion cũng tương tự như vậy nhưng hàm loss được tính toán trên latent space.</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1 chút khác biệt nữa là ở Stable Diffusion có thêm Condition prompt, nên hàm loss sẽ tính toán thêm thành phần này.</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14" name="Shape 614"/>
        <p:cNvGrpSpPr/>
        <p:nvPr/>
      </p:nvGrpSpPr>
      <p:grpSpPr>
        <a:xfrm>
          <a:off x="0" y="0"/>
          <a:ext cx="0" cy="0"/>
          <a:chOff x="0" y="0"/>
          <a:chExt cx="0" cy="0"/>
        </a:xfrm>
      </p:grpSpPr>
      <p:sp>
        <p:nvSpPr>
          <p:cNvPr id="615" name="Google Shape;615;p66"/>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616" name="Google Shape;616;p66"/>
          <p:cNvSpPr txBox="1"/>
          <p:nvPr/>
        </p:nvSpPr>
        <p:spPr>
          <a:xfrm>
            <a:off x="545650" y="8575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Text - to - Image Architecture.</a:t>
            </a:r>
            <a:endParaRPr sz="1300">
              <a:solidFill>
                <a:schemeClr val="dk1"/>
              </a:solidFill>
              <a:latin typeface="Times New Roman"/>
              <a:ea typeface="Times New Roman"/>
              <a:cs typeface="Times New Roman"/>
              <a:sym typeface="Times New Roman"/>
            </a:endParaRPr>
          </a:p>
        </p:txBody>
      </p:sp>
      <p:pic>
        <p:nvPicPr>
          <p:cNvPr id="617" name="Google Shape;617;p66"/>
          <p:cNvPicPr preferRelativeResize="0"/>
          <p:nvPr/>
        </p:nvPicPr>
        <p:blipFill>
          <a:blip r:embed="rId3">
            <a:alphaModFix/>
          </a:blip>
          <a:stretch>
            <a:fillRect/>
          </a:stretch>
        </p:blipFill>
        <p:spPr>
          <a:xfrm>
            <a:off x="586574" y="1712950"/>
            <a:ext cx="7970849" cy="3005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21" name="Shape 621"/>
        <p:cNvGrpSpPr/>
        <p:nvPr/>
      </p:nvGrpSpPr>
      <p:grpSpPr>
        <a:xfrm>
          <a:off x="0" y="0"/>
          <a:ext cx="0" cy="0"/>
          <a:chOff x="0" y="0"/>
          <a:chExt cx="0" cy="0"/>
        </a:xfrm>
      </p:grpSpPr>
      <p:sp>
        <p:nvSpPr>
          <p:cNvPr id="622" name="Google Shape;622;p67"/>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623" name="Google Shape;623;p67"/>
          <p:cNvSpPr txBox="1"/>
          <p:nvPr/>
        </p:nvSpPr>
        <p:spPr>
          <a:xfrm>
            <a:off x="545650" y="8575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Image </a:t>
            </a:r>
            <a:r>
              <a:rPr lang="en" sz="1300">
                <a:solidFill>
                  <a:schemeClr val="dk1"/>
                </a:solidFill>
                <a:latin typeface="Times New Roman"/>
                <a:ea typeface="Times New Roman"/>
                <a:cs typeface="Times New Roman"/>
                <a:sym typeface="Times New Roman"/>
              </a:rPr>
              <a:t>-to- Image Architecture.</a:t>
            </a:r>
            <a:endParaRPr sz="1300">
              <a:solidFill>
                <a:schemeClr val="dk1"/>
              </a:solidFill>
              <a:latin typeface="Times New Roman"/>
              <a:ea typeface="Times New Roman"/>
              <a:cs typeface="Times New Roman"/>
              <a:sym typeface="Times New Roman"/>
            </a:endParaRPr>
          </a:p>
        </p:txBody>
      </p:sp>
      <p:pic>
        <p:nvPicPr>
          <p:cNvPr id="624" name="Google Shape;624;p67"/>
          <p:cNvPicPr preferRelativeResize="0"/>
          <p:nvPr/>
        </p:nvPicPr>
        <p:blipFill>
          <a:blip r:embed="rId3">
            <a:alphaModFix/>
          </a:blip>
          <a:stretch>
            <a:fillRect/>
          </a:stretch>
        </p:blipFill>
        <p:spPr>
          <a:xfrm>
            <a:off x="457813" y="1596549"/>
            <a:ext cx="8228376" cy="3022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28" name="Shape 628"/>
        <p:cNvGrpSpPr/>
        <p:nvPr/>
      </p:nvGrpSpPr>
      <p:grpSpPr>
        <a:xfrm>
          <a:off x="0" y="0"/>
          <a:ext cx="0" cy="0"/>
          <a:chOff x="0" y="0"/>
          <a:chExt cx="0" cy="0"/>
        </a:xfrm>
      </p:grpSpPr>
      <p:sp>
        <p:nvSpPr>
          <p:cNvPr id="629" name="Google Shape;629;p68"/>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630" name="Google Shape;630;p68"/>
          <p:cNvSpPr txBox="1"/>
          <p:nvPr/>
        </p:nvSpPr>
        <p:spPr>
          <a:xfrm>
            <a:off x="545650" y="8575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In-Painting</a:t>
            </a:r>
            <a:r>
              <a:rPr lang="en" sz="1300">
                <a:solidFill>
                  <a:schemeClr val="dk1"/>
                </a:solidFill>
                <a:latin typeface="Times New Roman"/>
                <a:ea typeface="Times New Roman"/>
                <a:cs typeface="Times New Roman"/>
                <a:sym typeface="Times New Roman"/>
              </a:rPr>
              <a:t> Architecture.</a:t>
            </a:r>
            <a:endParaRPr sz="1300">
              <a:solidFill>
                <a:schemeClr val="dk1"/>
              </a:solidFill>
              <a:latin typeface="Times New Roman"/>
              <a:ea typeface="Times New Roman"/>
              <a:cs typeface="Times New Roman"/>
              <a:sym typeface="Times New Roman"/>
            </a:endParaRPr>
          </a:p>
        </p:txBody>
      </p:sp>
      <p:pic>
        <p:nvPicPr>
          <p:cNvPr id="631" name="Google Shape;631;p68"/>
          <p:cNvPicPr preferRelativeResize="0"/>
          <p:nvPr/>
        </p:nvPicPr>
        <p:blipFill>
          <a:blip r:embed="rId3">
            <a:alphaModFix/>
          </a:blip>
          <a:stretch>
            <a:fillRect/>
          </a:stretch>
        </p:blipFill>
        <p:spPr>
          <a:xfrm>
            <a:off x="997788" y="1575675"/>
            <a:ext cx="7148425" cy="3266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35" name="Shape 635"/>
        <p:cNvGrpSpPr/>
        <p:nvPr/>
      </p:nvGrpSpPr>
      <p:grpSpPr>
        <a:xfrm>
          <a:off x="0" y="0"/>
          <a:ext cx="0" cy="0"/>
          <a:chOff x="0" y="0"/>
          <a:chExt cx="0" cy="0"/>
        </a:xfrm>
      </p:grpSpPr>
      <p:sp>
        <p:nvSpPr>
          <p:cNvPr id="636" name="Google Shape;636;p69"/>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637" name="Google Shape;637;p69"/>
          <p:cNvSpPr txBox="1"/>
          <p:nvPr/>
        </p:nvSpPr>
        <p:spPr>
          <a:xfrm>
            <a:off x="545650" y="8575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Coding Implement.</a:t>
            </a:r>
            <a:endParaRPr sz="1300">
              <a:solidFill>
                <a:schemeClr val="dk1"/>
              </a:solidFill>
              <a:latin typeface="Times New Roman"/>
              <a:ea typeface="Times New Roman"/>
              <a:cs typeface="Times New Roman"/>
              <a:sym typeface="Times New Roman"/>
            </a:endParaRPr>
          </a:p>
        </p:txBody>
      </p:sp>
      <p:pic>
        <p:nvPicPr>
          <p:cNvPr id="638" name="Google Shape;638;p69"/>
          <p:cNvPicPr preferRelativeResize="0"/>
          <p:nvPr/>
        </p:nvPicPr>
        <p:blipFill>
          <a:blip r:embed="rId3">
            <a:alphaModFix/>
          </a:blip>
          <a:stretch>
            <a:fillRect/>
          </a:stretch>
        </p:blipFill>
        <p:spPr>
          <a:xfrm>
            <a:off x="545650" y="1371450"/>
            <a:ext cx="7550190" cy="3596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42" name="Shape 642"/>
        <p:cNvGrpSpPr/>
        <p:nvPr/>
      </p:nvGrpSpPr>
      <p:grpSpPr>
        <a:xfrm>
          <a:off x="0" y="0"/>
          <a:ext cx="0" cy="0"/>
          <a:chOff x="0" y="0"/>
          <a:chExt cx="0" cy="0"/>
        </a:xfrm>
      </p:grpSpPr>
      <p:sp>
        <p:nvSpPr>
          <p:cNvPr id="643" name="Google Shape;643;p70"/>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644" name="Google Shape;644;p70"/>
          <p:cNvSpPr txBox="1"/>
          <p:nvPr/>
        </p:nvSpPr>
        <p:spPr>
          <a:xfrm>
            <a:off x="545650" y="8575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Coding Implement.</a:t>
            </a:r>
            <a:endParaRPr sz="1300">
              <a:solidFill>
                <a:schemeClr val="dk1"/>
              </a:solidFill>
              <a:latin typeface="Times New Roman"/>
              <a:ea typeface="Times New Roman"/>
              <a:cs typeface="Times New Roman"/>
              <a:sym typeface="Times New Roman"/>
            </a:endParaRPr>
          </a:p>
        </p:txBody>
      </p:sp>
      <p:pic>
        <p:nvPicPr>
          <p:cNvPr id="645" name="Google Shape;645;p70"/>
          <p:cNvPicPr preferRelativeResize="0"/>
          <p:nvPr/>
        </p:nvPicPr>
        <p:blipFill>
          <a:blip r:embed="rId3">
            <a:alphaModFix/>
          </a:blip>
          <a:stretch>
            <a:fillRect/>
          </a:stretch>
        </p:blipFill>
        <p:spPr>
          <a:xfrm>
            <a:off x="545650" y="1428600"/>
            <a:ext cx="7687542" cy="3596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49" name="Shape 649"/>
        <p:cNvGrpSpPr/>
        <p:nvPr/>
      </p:nvGrpSpPr>
      <p:grpSpPr>
        <a:xfrm>
          <a:off x="0" y="0"/>
          <a:ext cx="0" cy="0"/>
          <a:chOff x="0" y="0"/>
          <a:chExt cx="0" cy="0"/>
        </a:xfrm>
      </p:grpSpPr>
      <p:sp>
        <p:nvSpPr>
          <p:cNvPr id="650" name="Google Shape;650;p71"/>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651" name="Google Shape;651;p71"/>
          <p:cNvSpPr txBox="1"/>
          <p:nvPr/>
        </p:nvSpPr>
        <p:spPr>
          <a:xfrm>
            <a:off x="545650" y="8575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Coding Implement.</a:t>
            </a:r>
            <a:endParaRPr sz="1300">
              <a:solidFill>
                <a:schemeClr val="dk1"/>
              </a:solidFill>
              <a:latin typeface="Times New Roman"/>
              <a:ea typeface="Times New Roman"/>
              <a:cs typeface="Times New Roman"/>
              <a:sym typeface="Times New Roman"/>
            </a:endParaRPr>
          </a:p>
        </p:txBody>
      </p:sp>
      <p:pic>
        <p:nvPicPr>
          <p:cNvPr id="652" name="Google Shape;652;p71"/>
          <p:cNvPicPr preferRelativeResize="0"/>
          <p:nvPr/>
        </p:nvPicPr>
        <p:blipFill>
          <a:blip r:embed="rId3">
            <a:alphaModFix/>
          </a:blip>
          <a:stretch>
            <a:fillRect/>
          </a:stretch>
        </p:blipFill>
        <p:spPr>
          <a:xfrm>
            <a:off x="545650" y="1371450"/>
            <a:ext cx="7359333" cy="359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06" name="Shape 106"/>
        <p:cNvGrpSpPr/>
        <p:nvPr/>
      </p:nvGrpSpPr>
      <p:grpSpPr>
        <a:xfrm>
          <a:off x="0" y="0"/>
          <a:ext cx="0" cy="0"/>
          <a:chOff x="0" y="0"/>
          <a:chExt cx="0" cy="0"/>
        </a:xfrm>
      </p:grpSpPr>
      <p:sp>
        <p:nvSpPr>
          <p:cNvPr id="107" name="Google Shape;107;p18"/>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b="1" lang="en">
                <a:latin typeface="Times New Roman"/>
                <a:ea typeface="Times New Roman"/>
                <a:cs typeface="Times New Roman"/>
                <a:sym typeface="Times New Roman"/>
              </a:rPr>
              <a:t>BASE KNOWLEDGE</a:t>
            </a:r>
            <a:endParaRPr b="1" sz="1300">
              <a:solidFill>
                <a:schemeClr val="dk2"/>
              </a:solidFill>
              <a:latin typeface="Times New Roman"/>
              <a:ea typeface="Times New Roman"/>
              <a:cs typeface="Times New Roman"/>
              <a:sym typeface="Times New Roman"/>
            </a:endParaRPr>
          </a:p>
        </p:txBody>
      </p:sp>
      <p:pic>
        <p:nvPicPr>
          <p:cNvPr id="108" name="Google Shape;108;p18"/>
          <p:cNvPicPr preferRelativeResize="0"/>
          <p:nvPr/>
        </p:nvPicPr>
        <p:blipFill>
          <a:blip r:embed="rId3">
            <a:alphaModFix/>
          </a:blip>
          <a:stretch>
            <a:fillRect/>
          </a:stretch>
        </p:blipFill>
        <p:spPr>
          <a:xfrm>
            <a:off x="545650" y="1070100"/>
            <a:ext cx="4026352" cy="32651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56" name="Shape 656"/>
        <p:cNvGrpSpPr/>
        <p:nvPr/>
      </p:nvGrpSpPr>
      <p:grpSpPr>
        <a:xfrm>
          <a:off x="0" y="0"/>
          <a:ext cx="0" cy="0"/>
          <a:chOff x="0" y="0"/>
          <a:chExt cx="0" cy="0"/>
        </a:xfrm>
      </p:grpSpPr>
      <p:sp>
        <p:nvSpPr>
          <p:cNvPr id="657" name="Google Shape;657;p72"/>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658" name="Google Shape;658;p72"/>
          <p:cNvSpPr txBox="1"/>
          <p:nvPr/>
        </p:nvSpPr>
        <p:spPr>
          <a:xfrm>
            <a:off x="545650" y="8575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Coding Implement.</a:t>
            </a:r>
            <a:endParaRPr sz="1300">
              <a:solidFill>
                <a:schemeClr val="dk1"/>
              </a:solidFill>
              <a:latin typeface="Times New Roman"/>
              <a:ea typeface="Times New Roman"/>
              <a:cs typeface="Times New Roman"/>
              <a:sym typeface="Times New Roman"/>
            </a:endParaRPr>
          </a:p>
        </p:txBody>
      </p:sp>
      <p:pic>
        <p:nvPicPr>
          <p:cNvPr id="659" name="Google Shape;659;p72"/>
          <p:cNvPicPr preferRelativeResize="0"/>
          <p:nvPr/>
        </p:nvPicPr>
        <p:blipFill>
          <a:blip r:embed="rId3">
            <a:alphaModFix/>
          </a:blip>
          <a:stretch>
            <a:fillRect/>
          </a:stretch>
        </p:blipFill>
        <p:spPr>
          <a:xfrm>
            <a:off x="545650" y="1371450"/>
            <a:ext cx="7681083" cy="37720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63" name="Shape 663"/>
        <p:cNvGrpSpPr/>
        <p:nvPr/>
      </p:nvGrpSpPr>
      <p:grpSpPr>
        <a:xfrm>
          <a:off x="0" y="0"/>
          <a:ext cx="0" cy="0"/>
          <a:chOff x="0" y="0"/>
          <a:chExt cx="0" cy="0"/>
        </a:xfrm>
      </p:grpSpPr>
      <p:sp>
        <p:nvSpPr>
          <p:cNvPr id="664" name="Google Shape;664;p73"/>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a:t>
            </a:r>
            <a:endParaRPr sz="1300">
              <a:solidFill>
                <a:schemeClr val="dk2"/>
              </a:solidFill>
              <a:latin typeface="Times New Roman"/>
              <a:ea typeface="Times New Roman"/>
              <a:cs typeface="Times New Roman"/>
              <a:sym typeface="Times New Roman"/>
            </a:endParaRPr>
          </a:p>
        </p:txBody>
      </p:sp>
      <p:sp>
        <p:nvSpPr>
          <p:cNvPr id="665" name="Google Shape;665;p73"/>
          <p:cNvSpPr txBox="1"/>
          <p:nvPr/>
        </p:nvSpPr>
        <p:spPr>
          <a:xfrm>
            <a:off x="545650" y="857525"/>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Coding Implement.</a:t>
            </a:r>
            <a:endParaRPr sz="1300">
              <a:solidFill>
                <a:schemeClr val="dk1"/>
              </a:solidFill>
              <a:latin typeface="Times New Roman"/>
              <a:ea typeface="Times New Roman"/>
              <a:cs typeface="Times New Roman"/>
              <a:sym typeface="Times New Roman"/>
            </a:endParaRPr>
          </a:p>
        </p:txBody>
      </p:sp>
      <p:pic>
        <p:nvPicPr>
          <p:cNvPr id="666" name="Google Shape;666;p73"/>
          <p:cNvPicPr preferRelativeResize="0"/>
          <p:nvPr/>
        </p:nvPicPr>
        <p:blipFill>
          <a:blip r:embed="rId3">
            <a:alphaModFix/>
          </a:blip>
          <a:stretch>
            <a:fillRect/>
          </a:stretch>
        </p:blipFill>
        <p:spPr>
          <a:xfrm>
            <a:off x="545650" y="1371450"/>
            <a:ext cx="7679338" cy="3596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70" name="Shape 670"/>
        <p:cNvGrpSpPr/>
        <p:nvPr/>
      </p:nvGrpSpPr>
      <p:grpSpPr>
        <a:xfrm>
          <a:off x="0" y="0"/>
          <a:ext cx="0" cy="0"/>
          <a:chOff x="0" y="0"/>
          <a:chExt cx="0" cy="0"/>
        </a:xfrm>
      </p:grpSpPr>
      <p:graphicFrame>
        <p:nvGraphicFramePr>
          <p:cNvPr id="671" name="Google Shape;671;p74"/>
          <p:cNvGraphicFramePr/>
          <p:nvPr/>
        </p:nvGraphicFramePr>
        <p:xfrm>
          <a:off x="1038475" y="1182763"/>
          <a:ext cx="3000000" cy="3000000"/>
        </p:xfrm>
        <a:graphic>
          <a:graphicData uri="http://schemas.openxmlformats.org/drawingml/2006/table">
            <a:tbl>
              <a:tblPr>
                <a:noFill/>
                <a:tableStyleId>{ACDD299E-CC99-4F08-896F-72C9EF84022A}</a:tableStyleId>
              </a:tblPr>
              <a:tblGrid>
                <a:gridCol w="7067025"/>
              </a:tblGrid>
              <a:tr h="2777975">
                <a:tc>
                  <a:txBody>
                    <a:bodyPr/>
                    <a:lstStyle/>
                    <a:p>
                      <a:pPr indent="-368300" lvl="0" marL="457200" rtl="0" algn="just">
                        <a:spcBef>
                          <a:spcPts val="0"/>
                        </a:spcBef>
                        <a:spcAft>
                          <a:spcPts val="0"/>
                        </a:spcAft>
                        <a:buSzPts val="2200"/>
                        <a:buFont typeface="Times New Roman"/>
                        <a:buChar char="❖"/>
                      </a:pPr>
                      <a:r>
                        <a:rPr lang="en" sz="3000">
                          <a:latin typeface="Times New Roman"/>
                          <a:ea typeface="Times New Roman"/>
                          <a:cs typeface="Times New Roman"/>
                          <a:sym typeface="Times New Roman"/>
                        </a:rPr>
                        <a:t>TRANSFORMER DIFFUSION (DiT)</a:t>
                      </a:r>
                      <a:endParaRPr sz="3000">
                        <a:latin typeface="Times New Roman"/>
                        <a:ea typeface="Times New Roman"/>
                        <a:cs typeface="Times New Roman"/>
                        <a:sym typeface="Times New Roman"/>
                      </a:endParaRPr>
                    </a:p>
                    <a:p>
                      <a:pPr indent="-393700" lvl="0" marL="457200" rtl="0" algn="just">
                        <a:spcBef>
                          <a:spcPts val="0"/>
                        </a:spcBef>
                        <a:spcAft>
                          <a:spcPts val="0"/>
                        </a:spcAft>
                        <a:buSzPts val="2600"/>
                        <a:buFont typeface="Times New Roman"/>
                        <a:buChar char="●"/>
                      </a:pPr>
                      <a:r>
                        <a:rPr lang="en" sz="2600">
                          <a:latin typeface="Times New Roman"/>
                          <a:ea typeface="Times New Roman"/>
                          <a:cs typeface="Times New Roman"/>
                          <a:sym typeface="Times New Roman"/>
                        </a:rPr>
                        <a:t>Overview</a:t>
                      </a:r>
                      <a:endParaRPr sz="2600">
                        <a:latin typeface="Times New Roman"/>
                        <a:ea typeface="Times New Roman"/>
                        <a:cs typeface="Times New Roman"/>
                        <a:sym typeface="Times New Roman"/>
                      </a:endParaRPr>
                    </a:p>
                    <a:p>
                      <a:pPr indent="-393700" lvl="0" marL="457200" rtl="0" algn="just">
                        <a:spcBef>
                          <a:spcPts val="0"/>
                        </a:spcBef>
                        <a:spcAft>
                          <a:spcPts val="0"/>
                        </a:spcAft>
                        <a:buSzPts val="2600"/>
                        <a:buFont typeface="Times New Roman"/>
                        <a:buChar char="●"/>
                      </a:pPr>
                      <a:r>
                        <a:rPr lang="en" sz="2600">
                          <a:latin typeface="Times New Roman"/>
                          <a:ea typeface="Times New Roman"/>
                          <a:cs typeface="Times New Roman"/>
                          <a:sym typeface="Times New Roman"/>
                        </a:rPr>
                        <a:t>Architecture</a:t>
                      </a:r>
                      <a:endParaRPr sz="2600">
                        <a:latin typeface="Times New Roman"/>
                        <a:ea typeface="Times New Roman"/>
                        <a:cs typeface="Times New Roman"/>
                        <a:sym typeface="Times New Roman"/>
                      </a:endParaRPr>
                    </a:p>
                  </a:txBody>
                  <a:tcPr marT="91425" marB="91425" marR="91425" marL="91425" anchor="ctr">
                    <a:solidFill>
                      <a:srgbClr val="00FF00"/>
                    </a:solidFill>
                  </a:tcPr>
                </a:tc>
              </a:tr>
            </a:tbl>
          </a:graphicData>
        </a:graphic>
      </p:graphicFrame>
      <p:sp>
        <p:nvSpPr>
          <p:cNvPr id="672" name="Google Shape;672;p74"/>
          <p:cNvSpPr txBox="1"/>
          <p:nvPr/>
        </p:nvSpPr>
        <p:spPr>
          <a:xfrm flipH="1">
            <a:off x="7601325" y="4445375"/>
            <a:ext cx="11280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latin typeface="Times New Roman"/>
                <a:ea typeface="Times New Roman"/>
                <a:cs typeface="Times New Roman"/>
                <a:sym typeface="Times New Roman"/>
                <a:hlinkClick r:id="rId3"/>
              </a:rPr>
              <a:t>Reference</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76" name="Shape 676"/>
        <p:cNvGrpSpPr/>
        <p:nvPr/>
      </p:nvGrpSpPr>
      <p:grpSpPr>
        <a:xfrm>
          <a:off x="0" y="0"/>
          <a:ext cx="0" cy="0"/>
          <a:chOff x="0" y="0"/>
          <a:chExt cx="0" cy="0"/>
        </a:xfrm>
      </p:grpSpPr>
      <p:sp>
        <p:nvSpPr>
          <p:cNvPr id="677" name="Google Shape;677;p75"/>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Overview</a:t>
            </a:r>
            <a:endParaRPr sz="1300">
              <a:solidFill>
                <a:schemeClr val="dk2"/>
              </a:solidFill>
              <a:latin typeface="Times New Roman"/>
              <a:ea typeface="Times New Roman"/>
              <a:cs typeface="Times New Roman"/>
              <a:sym typeface="Times New Roman"/>
            </a:endParaRPr>
          </a:p>
        </p:txBody>
      </p:sp>
      <p:sp>
        <p:nvSpPr>
          <p:cNvPr id="678" name="Google Shape;678;p75"/>
          <p:cNvSpPr txBox="1"/>
          <p:nvPr/>
        </p:nvSpPr>
        <p:spPr>
          <a:xfrm>
            <a:off x="545650" y="778750"/>
            <a:ext cx="57738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Tra</a:t>
            </a:r>
            <a:r>
              <a:rPr lang="en" sz="1300">
                <a:solidFill>
                  <a:schemeClr val="dk1"/>
                </a:solidFill>
                <a:latin typeface="Times New Roman"/>
                <a:ea typeface="Times New Roman"/>
                <a:cs typeface="Times New Roman"/>
                <a:sym typeface="Times New Roman"/>
              </a:rPr>
              <a:t>nsformer đang làm rất tốt trên CV và NLP, bởi vậy trong DiT, backbone đã được thay thế bằng Transformer thay vì Unet như trong Stable Diffusion.</a:t>
            </a:r>
            <a:endParaRPr sz="1300">
              <a:solidFill>
                <a:schemeClr val="dk1"/>
              </a:solidFill>
              <a:latin typeface="Times New Roman"/>
              <a:ea typeface="Times New Roman"/>
              <a:cs typeface="Times New Roman"/>
              <a:sym typeface="Times New Roman"/>
            </a:endParaRPr>
          </a:p>
        </p:txBody>
      </p:sp>
      <p:pic>
        <p:nvPicPr>
          <p:cNvPr id="679" name="Google Shape;679;p75"/>
          <p:cNvPicPr preferRelativeResize="0"/>
          <p:nvPr/>
        </p:nvPicPr>
        <p:blipFill>
          <a:blip r:embed="rId3">
            <a:alphaModFix/>
          </a:blip>
          <a:stretch>
            <a:fillRect/>
          </a:stretch>
        </p:blipFill>
        <p:spPr>
          <a:xfrm>
            <a:off x="545652" y="2269575"/>
            <a:ext cx="6023250" cy="2271324"/>
          </a:xfrm>
          <a:prstGeom prst="rect">
            <a:avLst/>
          </a:prstGeom>
          <a:noFill/>
          <a:ln>
            <a:noFill/>
          </a:ln>
        </p:spPr>
      </p:pic>
      <p:sp>
        <p:nvSpPr>
          <p:cNvPr id="680" name="Google Shape;680;p75"/>
          <p:cNvSpPr txBox="1"/>
          <p:nvPr/>
        </p:nvSpPr>
        <p:spPr>
          <a:xfrm>
            <a:off x="545650" y="1468050"/>
            <a:ext cx="56457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Sự kết hợp giữa Diffusion (bên trái) và Transformer (bên phải)</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84" name="Shape 684"/>
        <p:cNvGrpSpPr/>
        <p:nvPr/>
      </p:nvGrpSpPr>
      <p:grpSpPr>
        <a:xfrm>
          <a:off x="0" y="0"/>
          <a:ext cx="0" cy="0"/>
          <a:chOff x="0" y="0"/>
          <a:chExt cx="0" cy="0"/>
        </a:xfrm>
      </p:grpSpPr>
      <p:sp>
        <p:nvSpPr>
          <p:cNvPr id="685" name="Google Shape;685;p76"/>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Overview</a:t>
            </a:r>
            <a:endParaRPr sz="1300">
              <a:solidFill>
                <a:schemeClr val="dk2"/>
              </a:solidFill>
              <a:latin typeface="Times New Roman"/>
              <a:ea typeface="Times New Roman"/>
              <a:cs typeface="Times New Roman"/>
              <a:sym typeface="Times New Roman"/>
            </a:endParaRPr>
          </a:p>
        </p:txBody>
      </p:sp>
      <p:pic>
        <p:nvPicPr>
          <p:cNvPr id="686" name="Google Shape;686;p76"/>
          <p:cNvPicPr preferRelativeResize="0"/>
          <p:nvPr/>
        </p:nvPicPr>
        <p:blipFill>
          <a:blip r:embed="rId3">
            <a:alphaModFix/>
          </a:blip>
          <a:stretch>
            <a:fillRect/>
          </a:stretch>
        </p:blipFill>
        <p:spPr>
          <a:xfrm>
            <a:off x="545650" y="1664100"/>
            <a:ext cx="8288650" cy="2667425"/>
          </a:xfrm>
          <a:prstGeom prst="rect">
            <a:avLst/>
          </a:prstGeom>
          <a:noFill/>
          <a:ln>
            <a:noFill/>
          </a:ln>
        </p:spPr>
      </p:pic>
      <p:sp>
        <p:nvSpPr>
          <p:cNvPr id="687" name="Google Shape;687;p76"/>
          <p:cNvSpPr txBox="1"/>
          <p:nvPr/>
        </p:nvSpPr>
        <p:spPr>
          <a:xfrm>
            <a:off x="545650" y="1003850"/>
            <a:ext cx="648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Cách hoạt động tương tự như Stable Diffusion nhưng backbone là Transformer.</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91" name="Shape 691"/>
        <p:cNvGrpSpPr/>
        <p:nvPr/>
      </p:nvGrpSpPr>
      <p:grpSpPr>
        <a:xfrm>
          <a:off x="0" y="0"/>
          <a:ext cx="0" cy="0"/>
          <a:chOff x="0" y="0"/>
          <a:chExt cx="0" cy="0"/>
        </a:xfrm>
      </p:grpSpPr>
      <p:sp>
        <p:nvSpPr>
          <p:cNvPr id="692" name="Google Shape;692;p77"/>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Overview</a:t>
            </a:r>
            <a:endParaRPr sz="1300">
              <a:solidFill>
                <a:schemeClr val="dk2"/>
              </a:solidFill>
              <a:latin typeface="Times New Roman"/>
              <a:ea typeface="Times New Roman"/>
              <a:cs typeface="Times New Roman"/>
              <a:sym typeface="Times New Roman"/>
            </a:endParaRPr>
          </a:p>
        </p:txBody>
      </p:sp>
      <p:pic>
        <p:nvPicPr>
          <p:cNvPr id="693" name="Google Shape;693;p77"/>
          <p:cNvPicPr preferRelativeResize="0"/>
          <p:nvPr/>
        </p:nvPicPr>
        <p:blipFill>
          <a:blip r:embed="rId3">
            <a:alphaModFix/>
          </a:blip>
          <a:stretch>
            <a:fillRect/>
          </a:stretch>
        </p:blipFill>
        <p:spPr>
          <a:xfrm>
            <a:off x="3376057" y="2696625"/>
            <a:ext cx="5767942" cy="2446875"/>
          </a:xfrm>
          <a:prstGeom prst="rect">
            <a:avLst/>
          </a:prstGeom>
          <a:noFill/>
          <a:ln>
            <a:noFill/>
          </a:ln>
        </p:spPr>
      </p:pic>
      <p:pic>
        <p:nvPicPr>
          <p:cNvPr id="694" name="Google Shape;694;p77"/>
          <p:cNvPicPr preferRelativeResize="0"/>
          <p:nvPr/>
        </p:nvPicPr>
        <p:blipFill>
          <a:blip r:embed="rId4">
            <a:alphaModFix/>
          </a:blip>
          <a:stretch>
            <a:fillRect/>
          </a:stretch>
        </p:blipFill>
        <p:spPr>
          <a:xfrm>
            <a:off x="545650" y="2696625"/>
            <a:ext cx="2752202" cy="2446879"/>
          </a:xfrm>
          <a:prstGeom prst="rect">
            <a:avLst/>
          </a:prstGeom>
          <a:noFill/>
          <a:ln>
            <a:noFill/>
          </a:ln>
        </p:spPr>
      </p:pic>
      <p:sp>
        <p:nvSpPr>
          <p:cNvPr id="695" name="Google Shape;695;p77"/>
          <p:cNvSpPr txBox="1"/>
          <p:nvPr/>
        </p:nvSpPr>
        <p:spPr>
          <a:xfrm>
            <a:off x="545650" y="825575"/>
            <a:ext cx="62406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Đã có 3 kiến trúc DiT do tác giả đề xuất: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In-context cọnditioning và Cross-Attention: 2 pp này cho kết quả không tốt.</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AdaLN-Zero: đây là kiến trúc được tác giả sử dụng và cho kết quả tốt hơn 2 kiến trúc kia.</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99" name="Shape 699"/>
        <p:cNvGrpSpPr/>
        <p:nvPr/>
      </p:nvGrpSpPr>
      <p:grpSpPr>
        <a:xfrm>
          <a:off x="0" y="0"/>
          <a:ext cx="0" cy="0"/>
          <a:chOff x="0" y="0"/>
          <a:chExt cx="0" cy="0"/>
        </a:xfrm>
      </p:grpSpPr>
      <p:sp>
        <p:nvSpPr>
          <p:cNvPr id="700" name="Google Shape;700;p78"/>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Overview</a:t>
            </a:r>
            <a:endParaRPr sz="1300">
              <a:solidFill>
                <a:schemeClr val="dk2"/>
              </a:solidFill>
              <a:latin typeface="Times New Roman"/>
              <a:ea typeface="Times New Roman"/>
              <a:cs typeface="Times New Roman"/>
              <a:sym typeface="Times New Roman"/>
            </a:endParaRPr>
          </a:p>
        </p:txBody>
      </p:sp>
      <p:pic>
        <p:nvPicPr>
          <p:cNvPr id="701" name="Google Shape;701;p78"/>
          <p:cNvPicPr preferRelativeResize="0"/>
          <p:nvPr/>
        </p:nvPicPr>
        <p:blipFill>
          <a:blip r:embed="rId3">
            <a:alphaModFix/>
          </a:blip>
          <a:stretch>
            <a:fillRect/>
          </a:stretch>
        </p:blipFill>
        <p:spPr>
          <a:xfrm>
            <a:off x="4571999" y="959144"/>
            <a:ext cx="4571999" cy="3722907"/>
          </a:xfrm>
          <a:prstGeom prst="rect">
            <a:avLst/>
          </a:prstGeom>
          <a:noFill/>
          <a:ln>
            <a:noFill/>
          </a:ln>
        </p:spPr>
      </p:pic>
      <p:sp>
        <p:nvSpPr>
          <p:cNvPr id="702" name="Google Shape;702;p78"/>
          <p:cNvSpPr txBox="1"/>
          <p:nvPr/>
        </p:nvSpPr>
        <p:spPr>
          <a:xfrm>
            <a:off x="507600" y="959150"/>
            <a:ext cx="4064400" cy="19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Các thành phần chính trong DiT:</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Patchify: chia latent noise thành các patch, sau đó embedding các patch này (tương tự như trong VIT)</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Embedding Conditional: lớp </a:t>
            </a:r>
            <a:r>
              <a:rPr lang="en" sz="1300">
                <a:solidFill>
                  <a:schemeClr val="dk1"/>
                </a:solidFill>
                <a:latin typeface="Roboto"/>
                <a:ea typeface="Roboto"/>
                <a:cs typeface="Roboto"/>
                <a:sym typeface="Roboto"/>
              </a:rPr>
              <a:t>embedding</a:t>
            </a:r>
            <a:r>
              <a:rPr lang="en" sz="1300">
                <a:solidFill>
                  <a:schemeClr val="dk1"/>
                </a:solidFill>
                <a:latin typeface="Roboto"/>
                <a:ea typeface="Roboto"/>
                <a:cs typeface="Roboto"/>
                <a:sym typeface="Roboto"/>
              </a:rPr>
              <a:t> để embed timestep và label.</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DiT Block: thành phần lõi của DiT.</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Adaptive Layernorm: biến thể của Layernorm để cải thiện model.</a:t>
            </a:r>
            <a:endParaRPr sz="1300">
              <a:solidFill>
                <a:schemeClr val="dk1"/>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06" name="Shape 706"/>
        <p:cNvGrpSpPr/>
        <p:nvPr/>
      </p:nvGrpSpPr>
      <p:grpSpPr>
        <a:xfrm>
          <a:off x="0" y="0"/>
          <a:ext cx="0" cy="0"/>
          <a:chOff x="0" y="0"/>
          <a:chExt cx="0" cy="0"/>
        </a:xfrm>
      </p:grpSpPr>
      <p:sp>
        <p:nvSpPr>
          <p:cNvPr id="707" name="Google Shape;707;p79"/>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(Patchify)</a:t>
            </a:r>
            <a:endParaRPr sz="1300">
              <a:solidFill>
                <a:schemeClr val="dk2"/>
              </a:solidFill>
              <a:latin typeface="Times New Roman"/>
              <a:ea typeface="Times New Roman"/>
              <a:cs typeface="Times New Roman"/>
              <a:sym typeface="Times New Roman"/>
            </a:endParaRPr>
          </a:p>
        </p:txBody>
      </p:sp>
      <p:pic>
        <p:nvPicPr>
          <p:cNvPr id="708" name="Google Shape;708;p79"/>
          <p:cNvPicPr preferRelativeResize="0"/>
          <p:nvPr/>
        </p:nvPicPr>
        <p:blipFill>
          <a:blip r:embed="rId3">
            <a:alphaModFix/>
          </a:blip>
          <a:stretch>
            <a:fillRect/>
          </a:stretch>
        </p:blipFill>
        <p:spPr>
          <a:xfrm>
            <a:off x="4135300" y="2400471"/>
            <a:ext cx="5008701" cy="2743025"/>
          </a:xfrm>
          <a:prstGeom prst="rect">
            <a:avLst/>
          </a:prstGeom>
          <a:noFill/>
          <a:ln>
            <a:noFill/>
          </a:ln>
        </p:spPr>
      </p:pic>
      <p:pic>
        <p:nvPicPr>
          <p:cNvPr id="709" name="Google Shape;709;p79"/>
          <p:cNvPicPr preferRelativeResize="0"/>
          <p:nvPr/>
        </p:nvPicPr>
        <p:blipFill>
          <a:blip r:embed="rId4">
            <a:alphaModFix/>
          </a:blip>
          <a:stretch>
            <a:fillRect/>
          </a:stretch>
        </p:blipFill>
        <p:spPr>
          <a:xfrm>
            <a:off x="545651" y="3207300"/>
            <a:ext cx="2613249" cy="1979525"/>
          </a:xfrm>
          <a:prstGeom prst="rect">
            <a:avLst/>
          </a:prstGeom>
          <a:noFill/>
          <a:ln>
            <a:noFill/>
          </a:ln>
        </p:spPr>
      </p:pic>
      <p:pic>
        <p:nvPicPr>
          <p:cNvPr id="710" name="Google Shape;710;p79"/>
          <p:cNvPicPr preferRelativeResize="0"/>
          <p:nvPr/>
        </p:nvPicPr>
        <p:blipFill>
          <a:blip r:embed="rId5">
            <a:alphaModFix/>
          </a:blip>
          <a:stretch>
            <a:fillRect/>
          </a:stretch>
        </p:blipFill>
        <p:spPr>
          <a:xfrm>
            <a:off x="545650" y="975350"/>
            <a:ext cx="3204377" cy="2095671"/>
          </a:xfrm>
          <a:prstGeom prst="rect">
            <a:avLst/>
          </a:prstGeom>
          <a:noFill/>
          <a:ln>
            <a:noFill/>
          </a:ln>
        </p:spPr>
      </p:pic>
      <p:sp>
        <p:nvSpPr>
          <p:cNvPr id="711" name="Google Shape;711;p79"/>
          <p:cNvSpPr txBox="1"/>
          <p:nvPr/>
        </p:nvSpPr>
        <p:spPr>
          <a:xfrm>
            <a:off x="4526825" y="975350"/>
            <a:ext cx="42771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Sự khác biệt đầu tiên giữa Unet vs TF là Unet nhận trực tiếp latent space để xử lý, trong khi TF chia latent space thành các patch và xử lý.</a:t>
            </a:r>
            <a:endParaRPr sz="1300">
              <a:solidFill>
                <a:schemeClr val="dk2"/>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15" name="Shape 715"/>
        <p:cNvGrpSpPr/>
        <p:nvPr/>
      </p:nvGrpSpPr>
      <p:grpSpPr>
        <a:xfrm>
          <a:off x="0" y="0"/>
          <a:ext cx="0" cy="0"/>
          <a:chOff x="0" y="0"/>
          <a:chExt cx="0" cy="0"/>
        </a:xfrm>
      </p:grpSpPr>
      <p:sp>
        <p:nvSpPr>
          <p:cNvPr id="716" name="Google Shape;716;p80"/>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a:t>
            </a:r>
            <a:r>
              <a:rPr lang="en">
                <a:latin typeface="Times New Roman"/>
                <a:ea typeface="Times New Roman"/>
                <a:cs typeface="Times New Roman"/>
                <a:sym typeface="Times New Roman"/>
              </a:rPr>
              <a:t>Embedding Conditional</a:t>
            </a:r>
            <a:r>
              <a:rPr lang="en">
                <a:latin typeface="Times New Roman"/>
                <a:ea typeface="Times New Roman"/>
                <a:cs typeface="Times New Roman"/>
                <a:sym typeface="Times New Roman"/>
              </a:rPr>
              <a:t>)</a:t>
            </a:r>
            <a:endParaRPr sz="1300">
              <a:solidFill>
                <a:schemeClr val="dk2"/>
              </a:solidFill>
              <a:latin typeface="Times New Roman"/>
              <a:ea typeface="Times New Roman"/>
              <a:cs typeface="Times New Roman"/>
              <a:sym typeface="Times New Roman"/>
            </a:endParaRPr>
          </a:p>
        </p:txBody>
      </p:sp>
      <p:pic>
        <p:nvPicPr>
          <p:cNvPr id="717" name="Google Shape;717;p80"/>
          <p:cNvPicPr preferRelativeResize="0"/>
          <p:nvPr/>
        </p:nvPicPr>
        <p:blipFill>
          <a:blip r:embed="rId3">
            <a:alphaModFix/>
          </a:blip>
          <a:stretch>
            <a:fillRect/>
          </a:stretch>
        </p:blipFill>
        <p:spPr>
          <a:xfrm>
            <a:off x="545643" y="964875"/>
            <a:ext cx="6058458" cy="3507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21" name="Shape 721"/>
        <p:cNvGrpSpPr/>
        <p:nvPr/>
      </p:nvGrpSpPr>
      <p:grpSpPr>
        <a:xfrm>
          <a:off x="0" y="0"/>
          <a:ext cx="0" cy="0"/>
          <a:chOff x="0" y="0"/>
          <a:chExt cx="0" cy="0"/>
        </a:xfrm>
      </p:grpSpPr>
      <p:sp>
        <p:nvSpPr>
          <p:cNvPr id="722" name="Google Shape;722;p81"/>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a:t>
            </a:r>
            <a:r>
              <a:rPr lang="en">
                <a:latin typeface="Times New Roman"/>
                <a:ea typeface="Times New Roman"/>
                <a:cs typeface="Times New Roman"/>
                <a:sym typeface="Times New Roman"/>
              </a:rPr>
              <a:t>Layernorm</a:t>
            </a:r>
            <a:r>
              <a:rPr lang="en">
                <a:latin typeface="Times New Roman"/>
                <a:ea typeface="Times New Roman"/>
                <a:cs typeface="Times New Roman"/>
                <a:sym typeface="Times New Roman"/>
              </a:rPr>
              <a:t>)</a:t>
            </a:r>
            <a:endParaRPr sz="1300">
              <a:solidFill>
                <a:schemeClr val="dk2"/>
              </a:solidFill>
              <a:latin typeface="Times New Roman"/>
              <a:ea typeface="Times New Roman"/>
              <a:cs typeface="Times New Roman"/>
              <a:sym typeface="Times New Roman"/>
            </a:endParaRPr>
          </a:p>
        </p:txBody>
      </p:sp>
      <p:pic>
        <p:nvPicPr>
          <p:cNvPr id="723" name="Google Shape;723;p81"/>
          <p:cNvPicPr preferRelativeResize="0"/>
          <p:nvPr/>
        </p:nvPicPr>
        <p:blipFill>
          <a:blip r:embed="rId3">
            <a:alphaModFix/>
          </a:blip>
          <a:stretch>
            <a:fillRect/>
          </a:stretch>
        </p:blipFill>
        <p:spPr>
          <a:xfrm>
            <a:off x="883300" y="3124125"/>
            <a:ext cx="5811557" cy="2019375"/>
          </a:xfrm>
          <a:prstGeom prst="rect">
            <a:avLst/>
          </a:prstGeom>
          <a:noFill/>
          <a:ln>
            <a:noFill/>
          </a:ln>
        </p:spPr>
      </p:pic>
      <p:sp>
        <p:nvSpPr>
          <p:cNvPr id="724" name="Google Shape;724;p81"/>
          <p:cNvSpPr txBox="1"/>
          <p:nvPr/>
        </p:nvSpPr>
        <p:spPr>
          <a:xfrm>
            <a:off x="545650" y="947575"/>
            <a:ext cx="4351200" cy="23298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rgbClr val="0D0D0D"/>
              </a:buClr>
              <a:buSzPts val="1300"/>
              <a:buFont typeface="Times New Roman"/>
              <a:buChar char="●"/>
            </a:pPr>
            <a:r>
              <a:rPr lang="en" sz="1300">
                <a:solidFill>
                  <a:srgbClr val="0D0D0D"/>
                </a:solidFill>
                <a:latin typeface="Times New Roman"/>
                <a:ea typeface="Times New Roman"/>
                <a:cs typeface="Times New Roman"/>
                <a:sym typeface="Times New Roman"/>
              </a:rPr>
              <a:t>LayerNorm là 1 kĩ thuật chuẩn hóa được sử dụng trong các mạng nơ-ron để cải thiện tốc độ huấn luyện và hiệu suất của mô hình.</a:t>
            </a:r>
            <a:endParaRPr sz="13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0D0D0D"/>
              </a:solidFill>
              <a:latin typeface="Times New Roman"/>
              <a:ea typeface="Times New Roman"/>
              <a:cs typeface="Times New Roman"/>
              <a:sym typeface="Times New Roman"/>
            </a:endParaRPr>
          </a:p>
          <a:p>
            <a:pPr indent="-311150" lvl="0" marL="457200" rtl="0" algn="l">
              <a:spcBef>
                <a:spcPts val="0"/>
              </a:spcBef>
              <a:spcAft>
                <a:spcPts val="0"/>
              </a:spcAft>
              <a:buClr>
                <a:srgbClr val="0D0D0D"/>
              </a:buClr>
              <a:buSzPts val="1300"/>
              <a:buFont typeface="Times New Roman"/>
              <a:buChar char="●"/>
            </a:pPr>
            <a:r>
              <a:rPr lang="en" sz="1300">
                <a:solidFill>
                  <a:srgbClr val="0D0D0D"/>
                </a:solidFill>
                <a:latin typeface="Times New Roman"/>
                <a:ea typeface="Times New Roman"/>
                <a:cs typeface="Times New Roman"/>
                <a:sym typeface="Times New Roman"/>
              </a:rPr>
              <a:t>LayerNorm không phụ thuộc vào batch_size nên ngay cả khi batch_size nhỏ thì nó vẫn hoạt động tốt.</a:t>
            </a:r>
            <a:endParaRPr sz="13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0D0D0D"/>
              </a:solidFill>
              <a:latin typeface="Times New Roman"/>
              <a:ea typeface="Times New Roman"/>
              <a:cs typeface="Times New Roman"/>
              <a:sym typeface="Times New Roman"/>
            </a:endParaRPr>
          </a:p>
          <a:p>
            <a:pPr indent="-311150" lvl="0" marL="457200" rtl="0" algn="l">
              <a:spcBef>
                <a:spcPts val="0"/>
              </a:spcBef>
              <a:spcAft>
                <a:spcPts val="0"/>
              </a:spcAft>
              <a:buClr>
                <a:srgbClr val="0D0D0D"/>
              </a:buClr>
              <a:buSzPts val="1300"/>
              <a:buFont typeface="Times New Roman"/>
              <a:buChar char="●"/>
            </a:pPr>
            <a:r>
              <a:rPr lang="en" sz="1300">
                <a:solidFill>
                  <a:srgbClr val="0D0D0D"/>
                </a:solidFill>
                <a:latin typeface="Times New Roman"/>
                <a:ea typeface="Times New Roman"/>
                <a:cs typeface="Times New Roman"/>
                <a:sym typeface="Times New Roman"/>
              </a:rPr>
              <a:t>Bên dưới là 1 ví dụ áp dụng layer norm.</a:t>
            </a:r>
            <a:endParaRPr sz="13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725" name="Google Shape;725;p81"/>
          <p:cNvPicPr preferRelativeResize="0"/>
          <p:nvPr/>
        </p:nvPicPr>
        <p:blipFill>
          <a:blip r:embed="rId4">
            <a:alphaModFix/>
          </a:blip>
          <a:stretch>
            <a:fillRect/>
          </a:stretch>
        </p:blipFill>
        <p:spPr>
          <a:xfrm>
            <a:off x="5673550" y="467550"/>
            <a:ext cx="3470449" cy="26565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12" name="Shape 112"/>
        <p:cNvGrpSpPr/>
        <p:nvPr/>
      </p:nvGrpSpPr>
      <p:grpSpPr>
        <a:xfrm>
          <a:off x="0" y="0"/>
          <a:ext cx="0" cy="0"/>
          <a:chOff x="0" y="0"/>
          <a:chExt cx="0" cy="0"/>
        </a:xfrm>
      </p:grpSpPr>
      <p:graphicFrame>
        <p:nvGraphicFramePr>
          <p:cNvPr id="113" name="Google Shape;113;p19"/>
          <p:cNvGraphicFramePr/>
          <p:nvPr/>
        </p:nvGraphicFramePr>
        <p:xfrm>
          <a:off x="688363" y="891225"/>
          <a:ext cx="3000000" cy="3000000"/>
        </p:xfrm>
        <a:graphic>
          <a:graphicData uri="http://schemas.openxmlformats.org/drawingml/2006/table">
            <a:tbl>
              <a:tblPr>
                <a:noFill/>
                <a:tableStyleId>{ACDD299E-CC99-4F08-896F-72C9EF84022A}</a:tableStyleId>
              </a:tblPr>
              <a:tblGrid>
                <a:gridCol w="7791900"/>
              </a:tblGrid>
              <a:tr h="3614275">
                <a:tc>
                  <a:txBody>
                    <a:bodyPr/>
                    <a:lstStyle/>
                    <a:p>
                      <a:pPr indent="0" lvl="0" marL="457200" rtl="0" algn="l">
                        <a:spcBef>
                          <a:spcPts val="0"/>
                        </a:spcBef>
                        <a:spcAft>
                          <a:spcPts val="0"/>
                        </a:spcAft>
                        <a:buNone/>
                      </a:pPr>
                      <a:r>
                        <a:t/>
                      </a:r>
                      <a:endParaRPr sz="2900">
                        <a:latin typeface="Times New Roman"/>
                        <a:ea typeface="Times New Roman"/>
                        <a:cs typeface="Times New Roman"/>
                        <a:sym typeface="Times New Roman"/>
                      </a:endParaRPr>
                    </a:p>
                    <a:p>
                      <a:pPr indent="0" lvl="0" marL="457200" rtl="0" algn="l">
                        <a:spcBef>
                          <a:spcPts val="0"/>
                        </a:spcBef>
                        <a:spcAft>
                          <a:spcPts val="0"/>
                        </a:spcAft>
                        <a:buNone/>
                      </a:pPr>
                      <a:r>
                        <a:t/>
                      </a:r>
                      <a:endParaRPr sz="29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lang="en" sz="3000">
                          <a:latin typeface="Times New Roman"/>
                          <a:ea typeface="Times New Roman"/>
                          <a:cs typeface="Times New Roman"/>
                          <a:sym typeface="Times New Roman"/>
                        </a:rPr>
                        <a:t>DIFFUSION PROBABILISTIC MODELS</a:t>
                      </a:r>
                      <a:endParaRPr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lang="en" sz="3000">
                          <a:latin typeface="Times New Roman"/>
                          <a:ea typeface="Times New Roman"/>
                          <a:cs typeface="Times New Roman"/>
                          <a:sym typeface="Times New Roman"/>
                        </a:rPr>
                        <a:t>Forward Process</a:t>
                      </a:r>
                      <a:endParaRPr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lang="en" sz="3000">
                          <a:latin typeface="Times New Roman"/>
                          <a:ea typeface="Times New Roman"/>
                          <a:cs typeface="Times New Roman"/>
                          <a:sym typeface="Times New Roman"/>
                        </a:rPr>
                        <a:t>Reverse Process</a:t>
                      </a:r>
                      <a:endParaRPr sz="3000">
                        <a:latin typeface="Times New Roman"/>
                        <a:ea typeface="Times New Roman"/>
                        <a:cs typeface="Times New Roman"/>
                        <a:sym typeface="Times New Roman"/>
                      </a:endParaRPr>
                    </a:p>
                    <a:p>
                      <a:pPr indent="-419100" lvl="0" marL="457200" rtl="0" algn="l">
                        <a:spcBef>
                          <a:spcPts val="0"/>
                        </a:spcBef>
                        <a:spcAft>
                          <a:spcPts val="0"/>
                        </a:spcAft>
                        <a:buSzPts val="3000"/>
                        <a:buFont typeface="Times New Roman"/>
                        <a:buChar char="●"/>
                      </a:pPr>
                      <a:r>
                        <a:rPr lang="en" sz="3000">
                          <a:latin typeface="Times New Roman"/>
                          <a:ea typeface="Times New Roman"/>
                          <a:cs typeface="Times New Roman"/>
                          <a:sym typeface="Times New Roman"/>
                        </a:rPr>
                        <a:t>Training</a:t>
                      </a:r>
                      <a:endParaRPr sz="3000">
                        <a:latin typeface="Times New Roman"/>
                        <a:ea typeface="Times New Roman"/>
                        <a:cs typeface="Times New Roman"/>
                        <a:sym typeface="Times New Roman"/>
                      </a:endParaRPr>
                    </a:p>
                  </a:txBody>
                  <a:tcPr marT="91425" marB="91425" marR="91425" marL="91425">
                    <a:solidFill>
                      <a:srgbClr val="FF9900"/>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29" name="Shape 729"/>
        <p:cNvGrpSpPr/>
        <p:nvPr/>
      </p:nvGrpSpPr>
      <p:grpSpPr>
        <a:xfrm>
          <a:off x="0" y="0"/>
          <a:ext cx="0" cy="0"/>
          <a:chOff x="0" y="0"/>
          <a:chExt cx="0" cy="0"/>
        </a:xfrm>
      </p:grpSpPr>
      <p:sp>
        <p:nvSpPr>
          <p:cNvPr id="730" name="Google Shape;730;p82"/>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(Layernorm)</a:t>
            </a:r>
            <a:endParaRPr sz="1300">
              <a:solidFill>
                <a:schemeClr val="dk2"/>
              </a:solidFill>
              <a:latin typeface="Times New Roman"/>
              <a:ea typeface="Times New Roman"/>
              <a:cs typeface="Times New Roman"/>
              <a:sym typeface="Times New Roman"/>
            </a:endParaRPr>
          </a:p>
        </p:txBody>
      </p:sp>
      <p:pic>
        <p:nvPicPr>
          <p:cNvPr id="731" name="Google Shape;731;p82"/>
          <p:cNvPicPr preferRelativeResize="0"/>
          <p:nvPr/>
        </p:nvPicPr>
        <p:blipFill>
          <a:blip r:embed="rId3">
            <a:alphaModFix/>
          </a:blip>
          <a:stretch>
            <a:fillRect/>
          </a:stretch>
        </p:blipFill>
        <p:spPr>
          <a:xfrm>
            <a:off x="545650" y="939427"/>
            <a:ext cx="3721052" cy="2501824"/>
          </a:xfrm>
          <a:prstGeom prst="rect">
            <a:avLst/>
          </a:prstGeom>
          <a:noFill/>
          <a:ln>
            <a:noFill/>
          </a:ln>
        </p:spPr>
      </p:pic>
      <p:pic>
        <p:nvPicPr>
          <p:cNvPr id="732" name="Google Shape;732;p82"/>
          <p:cNvPicPr preferRelativeResize="0"/>
          <p:nvPr/>
        </p:nvPicPr>
        <p:blipFill>
          <a:blip r:embed="rId4">
            <a:alphaModFix/>
          </a:blip>
          <a:stretch>
            <a:fillRect/>
          </a:stretch>
        </p:blipFill>
        <p:spPr>
          <a:xfrm>
            <a:off x="6041225" y="818525"/>
            <a:ext cx="2785841" cy="2268475"/>
          </a:xfrm>
          <a:prstGeom prst="rect">
            <a:avLst/>
          </a:prstGeom>
          <a:noFill/>
          <a:ln cap="flat" cmpd="sng" w="9525">
            <a:solidFill>
              <a:schemeClr val="dk2"/>
            </a:solidFill>
            <a:prstDash val="dash"/>
            <a:round/>
            <a:headEnd len="sm" w="sm" type="none"/>
            <a:tailEnd len="sm" w="sm" type="none"/>
          </a:ln>
        </p:spPr>
      </p:pic>
      <p:sp>
        <p:nvSpPr>
          <p:cNvPr id="733" name="Google Shape;733;p82"/>
          <p:cNvSpPr txBox="1"/>
          <p:nvPr/>
        </p:nvSpPr>
        <p:spPr>
          <a:xfrm>
            <a:off x="6281325" y="1679150"/>
            <a:ext cx="945300" cy="191400"/>
          </a:xfrm>
          <a:prstGeom prst="rect">
            <a:avLst/>
          </a:prstGeom>
          <a:noFill/>
          <a:ln cap="flat" cmpd="sng" w="9525">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734" name="Google Shape;734;p82"/>
          <p:cNvPicPr preferRelativeResize="0"/>
          <p:nvPr/>
        </p:nvPicPr>
        <p:blipFill>
          <a:blip r:embed="rId5">
            <a:alphaModFix/>
          </a:blip>
          <a:stretch>
            <a:fillRect/>
          </a:stretch>
        </p:blipFill>
        <p:spPr>
          <a:xfrm>
            <a:off x="545650" y="4117150"/>
            <a:ext cx="7699451" cy="1026350"/>
          </a:xfrm>
          <a:prstGeom prst="rect">
            <a:avLst/>
          </a:prstGeom>
          <a:noFill/>
          <a:ln>
            <a:noFill/>
          </a:ln>
        </p:spPr>
      </p:pic>
      <p:sp>
        <p:nvSpPr>
          <p:cNvPr id="735" name="Google Shape;735;p82"/>
          <p:cNvSpPr txBox="1"/>
          <p:nvPr/>
        </p:nvSpPr>
        <p:spPr>
          <a:xfrm>
            <a:off x="545650" y="3532150"/>
            <a:ext cx="648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Sử dụng layernorm sẽ giúp feature dịch chuyển được distribution, từ đó model có thể back về nhanh hơn trong quá trình reverse.</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39" name="Shape 739"/>
        <p:cNvGrpSpPr/>
        <p:nvPr/>
      </p:nvGrpSpPr>
      <p:grpSpPr>
        <a:xfrm>
          <a:off x="0" y="0"/>
          <a:ext cx="0" cy="0"/>
          <a:chOff x="0" y="0"/>
          <a:chExt cx="0" cy="0"/>
        </a:xfrm>
      </p:grpSpPr>
      <p:sp>
        <p:nvSpPr>
          <p:cNvPr id="740" name="Google Shape;740;p83"/>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(Adaptive Layernorm)</a:t>
            </a:r>
            <a:endParaRPr sz="1300">
              <a:solidFill>
                <a:schemeClr val="dk2"/>
              </a:solidFill>
              <a:latin typeface="Times New Roman"/>
              <a:ea typeface="Times New Roman"/>
              <a:cs typeface="Times New Roman"/>
              <a:sym typeface="Times New Roman"/>
            </a:endParaRPr>
          </a:p>
        </p:txBody>
      </p:sp>
      <p:pic>
        <p:nvPicPr>
          <p:cNvPr id="741" name="Google Shape;741;p83"/>
          <p:cNvPicPr preferRelativeResize="0"/>
          <p:nvPr/>
        </p:nvPicPr>
        <p:blipFill>
          <a:blip r:embed="rId3">
            <a:alphaModFix/>
          </a:blip>
          <a:stretch>
            <a:fillRect/>
          </a:stretch>
        </p:blipFill>
        <p:spPr>
          <a:xfrm>
            <a:off x="2888275" y="2396874"/>
            <a:ext cx="6255725" cy="2746625"/>
          </a:xfrm>
          <a:prstGeom prst="rect">
            <a:avLst/>
          </a:prstGeom>
          <a:noFill/>
          <a:ln>
            <a:noFill/>
          </a:ln>
        </p:spPr>
      </p:pic>
      <p:sp>
        <p:nvSpPr>
          <p:cNvPr id="742" name="Google Shape;742;p83"/>
          <p:cNvSpPr txBox="1"/>
          <p:nvPr/>
        </p:nvSpPr>
        <p:spPr>
          <a:xfrm>
            <a:off x="545650" y="803600"/>
            <a:ext cx="7046100" cy="1464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AdaLN là 1 biến thể của LN, khác với LN các </a:t>
            </a:r>
            <a:r>
              <a:rPr lang="en" sz="1300">
                <a:solidFill>
                  <a:schemeClr val="dk1"/>
                </a:solidFill>
                <a:latin typeface="Times New Roman"/>
                <a:ea typeface="Times New Roman"/>
                <a:cs typeface="Times New Roman"/>
                <a:sym typeface="Times New Roman"/>
              </a:rPr>
              <a:t>parameters </a:t>
            </a:r>
            <a:r>
              <a:rPr lang="en" sz="1300">
                <a:solidFill>
                  <a:schemeClr val="dk1"/>
                </a:solidFill>
                <a:latin typeface="Times New Roman"/>
                <a:ea typeface="Times New Roman"/>
                <a:cs typeface="Times New Roman"/>
                <a:sym typeface="Times New Roman"/>
              </a:rPr>
              <a:t>gamma(  ) và Beta(   ) sẽ không được học trực tiếp từ model mà được tính toán trực tiếp từ dữ liệu đầu vào.</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Cụ thể gamma và beta sẽ được tính toán từ 2 vector đầu vào (t) và (c)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Ta đã biết vector từ Embedding conditional trả ra là 256, từ vector này ta sẽ đưa qua MLP để cho ra 2  </a:t>
            </a:r>
            <a:r>
              <a:rPr lang="en" sz="1300">
                <a:solidFill>
                  <a:schemeClr val="dk1"/>
                </a:solidFill>
                <a:latin typeface="Times New Roman"/>
                <a:ea typeface="Times New Roman"/>
                <a:cs typeface="Times New Roman"/>
                <a:sym typeface="Times New Roman"/>
              </a:rPr>
              <a:t>vector</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Điều nầy giúp model thích nghi hơn dữ liệu mà không phải học thêm tham số trực tiếp này =&gt; giảm số lượng phép tính và tăng hiệu quả.</a:t>
            </a:r>
            <a:endParaRPr sz="1300">
              <a:solidFill>
                <a:schemeClr val="dk1"/>
              </a:solidFill>
              <a:latin typeface="Times New Roman"/>
              <a:ea typeface="Times New Roman"/>
              <a:cs typeface="Times New Roman"/>
              <a:sym typeface="Times New Roman"/>
            </a:endParaRPr>
          </a:p>
        </p:txBody>
      </p:sp>
      <p:pic>
        <p:nvPicPr>
          <p:cNvPr descr="{&quot;font&quot;:{&quot;size&quot;:13,&quot;family&quot;:&quot;Roboto&quot;,&quot;color&quot;:&quot;#666666&quot;},&quot;code&quot;:&quot;$$\\beta$$&quot;,&quot;id&quot;:&quot;15&quot;,&quot;backgroundColor&quot;:&quot;#D9EAD3&quot;,&quot;aid&quot;:null,&quot;type&quot;:&quot;$$&quot;,&quot;ts&quot;:1717084932665,&quot;cs&quot;:&quot;/5IkkSEVF13DSxhlxQIlTw==&quot;,&quot;size&quot;:{&quot;width&quot;:9.666666666666666,&quot;height&quot;:15.833333333333334}}" id="743" name="Google Shape;743;p83"/>
          <p:cNvPicPr preferRelativeResize="0"/>
          <p:nvPr/>
        </p:nvPicPr>
        <p:blipFill>
          <a:blip r:embed="rId4">
            <a:alphaModFix/>
          </a:blip>
          <a:stretch>
            <a:fillRect/>
          </a:stretch>
        </p:blipFill>
        <p:spPr>
          <a:xfrm>
            <a:off x="6245475" y="938900"/>
            <a:ext cx="92075" cy="150813"/>
          </a:xfrm>
          <a:prstGeom prst="rect">
            <a:avLst/>
          </a:prstGeom>
          <a:noFill/>
          <a:ln>
            <a:noFill/>
          </a:ln>
        </p:spPr>
      </p:pic>
      <p:pic>
        <p:nvPicPr>
          <p:cNvPr descr="{&quot;font&quot;:{&quot;size&quot;:13,&quot;family&quot;:&quot;Roboto&quot;,&quot;color&quot;:&quot;#666666&quot;},&quot;backgroundColor&quot;:&quot;#D9EAD3&quot;,&quot;id&quot;:&quot;16&quot;,&quot;code&quot;:&quot;$$\\gamma$$&quot;,&quot;type&quot;:&quot;$$&quot;,&quot;aid&quot;:null,&quot;ts&quot;:1717085054694,&quot;cs&quot;:&quot;N2nuGOGijtiSZB/VcJdl4w==&quot;,&quot;size&quot;:{&quot;width&quot;:9.5,&quot;height&quot;:11.666666666666666}}" id="744" name="Google Shape;744;p83"/>
          <p:cNvPicPr preferRelativeResize="0"/>
          <p:nvPr/>
        </p:nvPicPr>
        <p:blipFill>
          <a:blip r:embed="rId5">
            <a:alphaModFix/>
          </a:blip>
          <a:stretch>
            <a:fillRect/>
          </a:stretch>
        </p:blipFill>
        <p:spPr>
          <a:xfrm>
            <a:off x="5491525" y="958750"/>
            <a:ext cx="90488" cy="1111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48" name="Shape 748"/>
        <p:cNvGrpSpPr/>
        <p:nvPr/>
      </p:nvGrpSpPr>
      <p:grpSpPr>
        <a:xfrm>
          <a:off x="0" y="0"/>
          <a:ext cx="0" cy="0"/>
          <a:chOff x="0" y="0"/>
          <a:chExt cx="0" cy="0"/>
        </a:xfrm>
      </p:grpSpPr>
      <p:sp>
        <p:nvSpPr>
          <p:cNvPr id="749" name="Google Shape;749;p84"/>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(Adaptive Layernorm - </a:t>
            </a:r>
            <a:r>
              <a:rPr lang="en">
                <a:latin typeface="Times New Roman"/>
                <a:ea typeface="Times New Roman"/>
                <a:cs typeface="Times New Roman"/>
                <a:sym typeface="Times New Roman"/>
              </a:rPr>
              <a:t>Zero</a:t>
            </a:r>
            <a:r>
              <a:rPr lang="en">
                <a:latin typeface="Times New Roman"/>
                <a:ea typeface="Times New Roman"/>
                <a:cs typeface="Times New Roman"/>
                <a:sym typeface="Times New Roman"/>
              </a:rPr>
              <a:t>)</a:t>
            </a:r>
            <a:endParaRPr sz="1300">
              <a:solidFill>
                <a:schemeClr val="dk2"/>
              </a:solidFill>
              <a:latin typeface="Times New Roman"/>
              <a:ea typeface="Times New Roman"/>
              <a:cs typeface="Times New Roman"/>
              <a:sym typeface="Times New Roman"/>
            </a:endParaRPr>
          </a:p>
        </p:txBody>
      </p:sp>
      <p:pic>
        <p:nvPicPr>
          <p:cNvPr id="750" name="Google Shape;750;p84"/>
          <p:cNvPicPr preferRelativeResize="0"/>
          <p:nvPr/>
        </p:nvPicPr>
        <p:blipFill>
          <a:blip r:embed="rId3">
            <a:alphaModFix/>
          </a:blip>
          <a:stretch>
            <a:fillRect/>
          </a:stretch>
        </p:blipFill>
        <p:spPr>
          <a:xfrm>
            <a:off x="545650" y="2551000"/>
            <a:ext cx="5781226" cy="2592500"/>
          </a:xfrm>
          <a:prstGeom prst="rect">
            <a:avLst/>
          </a:prstGeom>
          <a:noFill/>
          <a:ln>
            <a:noFill/>
          </a:ln>
        </p:spPr>
      </p:pic>
      <p:sp>
        <p:nvSpPr>
          <p:cNvPr id="751" name="Google Shape;751;p84"/>
          <p:cNvSpPr txBox="1"/>
          <p:nvPr/>
        </p:nvSpPr>
        <p:spPr>
          <a:xfrm>
            <a:off x="129600" y="728525"/>
            <a:ext cx="74121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AdaLN-Zero yêu cầu 6 vectors là                        sau khi embed conditioning đi qua MLP.</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Tại sao lại có thêm    ? Param này được thiết kế để giúp nhánh image (bên trái) scale hơn với nhánh text (bên phải).</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Tại sao là adaLN-Zero? Từ các nghiên cứu trước đó của Goyal về Resnet và Unet cho thấy rằng việc khởi tạo 1 vài tham số với giá trị là 0 sẽ giúp model học nhanh hơn và giảm độ phức tạp tính toán. </a:t>
            </a:r>
            <a:endParaRPr sz="1300">
              <a:solidFill>
                <a:schemeClr val="dk1"/>
              </a:solidFill>
              <a:latin typeface="Times New Roman"/>
              <a:ea typeface="Times New Roman"/>
              <a:cs typeface="Times New Roman"/>
              <a:sym typeface="Times New Roman"/>
            </a:endParaRPr>
          </a:p>
        </p:txBody>
      </p:sp>
      <p:pic>
        <p:nvPicPr>
          <p:cNvPr descr="{&quot;type&quot;:&quot;$$&quot;,&quot;backgroundColor&quot;:&quot;#D9EAD3&quot;,&quot;font&quot;:{&quot;family&quot;:&quot;Roboto&quot;,&quot;size&quot;:13,&quot;color&quot;:&quot;#666666&quot;},&quot;aid&quot;:null,&quot;id&quot;:&quot;17&quot;,&quot;code&quot;:&quot;$$\\gamma_{1}$$&quot;,&quot;ts&quot;:1717086781706,&quot;cs&quot;:&quot;x+PajUAktOlRp5VtvoiWTg==&quot;,&quot;size&quot;:{&quot;width&quot;:15,&quot;height&quot;:11.666666666666666}}" id="752" name="Google Shape;752;p84"/>
          <p:cNvPicPr preferRelativeResize="0"/>
          <p:nvPr/>
        </p:nvPicPr>
        <p:blipFill>
          <a:blip r:embed="rId4">
            <a:alphaModFix/>
          </a:blip>
          <a:stretch>
            <a:fillRect/>
          </a:stretch>
        </p:blipFill>
        <p:spPr>
          <a:xfrm>
            <a:off x="2939000" y="868588"/>
            <a:ext cx="142875" cy="111125"/>
          </a:xfrm>
          <a:prstGeom prst="rect">
            <a:avLst/>
          </a:prstGeom>
          <a:noFill/>
          <a:ln>
            <a:noFill/>
          </a:ln>
        </p:spPr>
      </p:pic>
      <p:pic>
        <p:nvPicPr>
          <p:cNvPr descr="{&quot;code&quot;:&quot;$$\\gamma_{2}$$&quot;,&quot;aid&quot;:null,&quot;type&quot;:&quot;$$&quot;,&quot;font&quot;:{&quot;color&quot;:&quot;#000000&quot;,&quot;size&quot;:12,&quot;family&quot;:&quot;Arial&quot;},&quot;backgroundColor&quot;:&quot;#D9EAD3&quot;,&quot;id&quot;:&quot;18&quot;,&quot;ts&quot;:1717086950040,&quot;cs&quot;:&quot;Ogy3Vjp4bLlhoAHImXHvnQ==&quot;,&quot;size&quot;:{&quot;width&quot;:16.166666666666668,&quot;height&quot;:12.333333333333334}}" id="753" name="Google Shape;753;p84"/>
          <p:cNvPicPr preferRelativeResize="0"/>
          <p:nvPr/>
        </p:nvPicPr>
        <p:blipFill>
          <a:blip r:embed="rId5">
            <a:alphaModFix/>
          </a:blip>
          <a:stretch>
            <a:fillRect/>
          </a:stretch>
        </p:blipFill>
        <p:spPr>
          <a:xfrm>
            <a:off x="3133000" y="865425"/>
            <a:ext cx="153988" cy="117475"/>
          </a:xfrm>
          <a:prstGeom prst="rect">
            <a:avLst/>
          </a:prstGeom>
          <a:noFill/>
          <a:ln>
            <a:noFill/>
          </a:ln>
        </p:spPr>
      </p:pic>
      <p:pic>
        <p:nvPicPr>
          <p:cNvPr descr="{&quot;font&quot;:{&quot;size&quot;:13,&quot;color&quot;:&quot;#666666&quot;,&quot;family&quot;:&quot;Roboto&quot;},&quot;aid&quot;:null,&quot;backgroundColor&quot;:&quot;#D9EAD3&quot;,&quot;code&quot;:&quot;$$\\beta_{1}$$&quot;,&quot;id&quot;:&quot;19&quot;,&quot;type&quot;:&quot;$$&quot;,&quot;ts&quot;:1717087020606,&quot;cs&quot;:&quot;ANBtJgsL/+G02IJpFQ4eaw==&quot;,&quot;size&quot;:{&quot;width&quot;:15.666666666666666,&quot;height&quot;:15.833333333333334}}" id="754" name="Google Shape;754;p84"/>
          <p:cNvPicPr preferRelativeResize="0"/>
          <p:nvPr/>
        </p:nvPicPr>
        <p:blipFill>
          <a:blip r:embed="rId6">
            <a:alphaModFix/>
          </a:blip>
          <a:stretch>
            <a:fillRect/>
          </a:stretch>
        </p:blipFill>
        <p:spPr>
          <a:xfrm>
            <a:off x="3338113" y="848738"/>
            <a:ext cx="149225" cy="150813"/>
          </a:xfrm>
          <a:prstGeom prst="rect">
            <a:avLst/>
          </a:prstGeom>
          <a:noFill/>
          <a:ln>
            <a:noFill/>
          </a:ln>
        </p:spPr>
      </p:pic>
      <p:pic>
        <p:nvPicPr>
          <p:cNvPr descr="{&quot;code&quot;:&quot;$$\\beta_{2}$$&quot;,&quot;backgroundColor&quot;:&quot;#D9EAD3&quot;,&quot;type&quot;:&quot;$$&quot;,&quot;font&quot;:{&quot;family&quot;:&quot;Roboto&quot;,&quot;color&quot;:&quot;#666666&quot;,&quot;size&quot;:13},&quot;id&quot;:&quot;20&quot;,&quot;aid&quot;:null,&quot;ts&quot;:1717087063893,&quot;cs&quot;:&quot;jmigyTqoeQRAt9uwCPhYow==&quot;,&quot;size&quot;:{&quot;width&quot;:15.833333333333334,&quot;height&quot;:15.833333333333334}}" id="755" name="Google Shape;755;p84"/>
          <p:cNvPicPr preferRelativeResize="0"/>
          <p:nvPr/>
        </p:nvPicPr>
        <p:blipFill>
          <a:blip r:embed="rId7">
            <a:alphaModFix/>
          </a:blip>
          <a:stretch>
            <a:fillRect/>
          </a:stretch>
        </p:blipFill>
        <p:spPr>
          <a:xfrm>
            <a:off x="3538475" y="848738"/>
            <a:ext cx="150813" cy="150813"/>
          </a:xfrm>
          <a:prstGeom prst="rect">
            <a:avLst/>
          </a:prstGeom>
          <a:noFill/>
          <a:ln>
            <a:noFill/>
          </a:ln>
        </p:spPr>
      </p:pic>
      <p:pic>
        <p:nvPicPr>
          <p:cNvPr descr="{&quot;backgroundColor&quot;:&quot;#D9EAD3&quot;,&quot;id&quot;:&quot;21&quot;,&quot;type&quot;:&quot;$$&quot;,&quot;code&quot;:&quot;$$\\alpha$$&quot;,&quot;aid&quot;:null,&quot;font&quot;:{&quot;family&quot;:&quot;Roboto&quot;,&quot;color&quot;:&quot;#666666&quot;,&quot;size&quot;:13},&quot;ts&quot;:1717087100075,&quot;cs&quot;:&quot;EHY+set9wAamcp+NMN0eRg==&quot;,&quot;size&quot;:{&quot;width&quot;:10.166666666666666,&quot;height&quot;:8}}" id="756" name="Google Shape;756;p84"/>
          <p:cNvPicPr preferRelativeResize="0"/>
          <p:nvPr/>
        </p:nvPicPr>
        <p:blipFill>
          <a:blip r:embed="rId8">
            <a:alphaModFix/>
          </a:blip>
          <a:stretch>
            <a:fillRect/>
          </a:stretch>
        </p:blipFill>
        <p:spPr>
          <a:xfrm>
            <a:off x="3740425" y="886038"/>
            <a:ext cx="96838" cy="76200"/>
          </a:xfrm>
          <a:prstGeom prst="rect">
            <a:avLst/>
          </a:prstGeom>
          <a:noFill/>
          <a:ln>
            <a:noFill/>
          </a:ln>
        </p:spPr>
      </p:pic>
      <p:pic>
        <p:nvPicPr>
          <p:cNvPr id="757" name="Google Shape;757;p84"/>
          <p:cNvPicPr preferRelativeResize="0"/>
          <p:nvPr/>
        </p:nvPicPr>
        <p:blipFill>
          <a:blip r:embed="rId9">
            <a:alphaModFix/>
          </a:blip>
          <a:stretch>
            <a:fillRect/>
          </a:stretch>
        </p:blipFill>
        <p:spPr>
          <a:xfrm>
            <a:off x="6934224" y="2636550"/>
            <a:ext cx="1548025" cy="2506960"/>
          </a:xfrm>
          <a:prstGeom prst="rect">
            <a:avLst/>
          </a:prstGeom>
          <a:noFill/>
          <a:ln>
            <a:noFill/>
          </a:ln>
        </p:spPr>
      </p:pic>
      <p:pic>
        <p:nvPicPr>
          <p:cNvPr descr="{&quot;backgroundColor&quot;:&quot;#D9EAD3&quot;,&quot;id&quot;:&quot;21&quot;,&quot;type&quot;:&quot;$$&quot;,&quot;code&quot;:&quot;$$\\alpha$$&quot;,&quot;aid&quot;:null,&quot;font&quot;:{&quot;family&quot;:&quot;Roboto&quot;,&quot;color&quot;:&quot;#666666&quot;,&quot;size&quot;:13},&quot;ts&quot;:1717087100075,&quot;cs&quot;:&quot;EHY+set9wAamcp+NMN0eRg==&quot;,&quot;size&quot;:{&quot;width&quot;:10.166666666666666,&quot;height&quot;:8}}" id="758" name="Google Shape;758;p84"/>
          <p:cNvPicPr preferRelativeResize="0"/>
          <p:nvPr/>
        </p:nvPicPr>
        <p:blipFill>
          <a:blip r:embed="rId8">
            <a:alphaModFix/>
          </a:blip>
          <a:stretch>
            <a:fillRect/>
          </a:stretch>
        </p:blipFill>
        <p:spPr>
          <a:xfrm>
            <a:off x="1984725" y="1082975"/>
            <a:ext cx="96838" cy="76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62" name="Shape 762"/>
        <p:cNvGrpSpPr/>
        <p:nvPr/>
      </p:nvGrpSpPr>
      <p:grpSpPr>
        <a:xfrm>
          <a:off x="0" y="0"/>
          <a:ext cx="0" cy="0"/>
          <a:chOff x="0" y="0"/>
          <a:chExt cx="0" cy="0"/>
        </a:xfrm>
      </p:grpSpPr>
      <p:sp>
        <p:nvSpPr>
          <p:cNvPr id="763" name="Google Shape;763;p85"/>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a:t>
            </a:r>
            <a:r>
              <a:rPr lang="en">
                <a:latin typeface="Times New Roman"/>
                <a:ea typeface="Times New Roman"/>
                <a:cs typeface="Times New Roman"/>
                <a:sym typeface="Times New Roman"/>
              </a:rPr>
              <a:t>Transformer Decoder</a:t>
            </a:r>
            <a:r>
              <a:rPr lang="en">
                <a:latin typeface="Times New Roman"/>
                <a:ea typeface="Times New Roman"/>
                <a:cs typeface="Times New Roman"/>
                <a:sym typeface="Times New Roman"/>
              </a:rPr>
              <a:t>)</a:t>
            </a:r>
            <a:endParaRPr sz="1300">
              <a:solidFill>
                <a:schemeClr val="dk2"/>
              </a:solidFill>
              <a:latin typeface="Times New Roman"/>
              <a:ea typeface="Times New Roman"/>
              <a:cs typeface="Times New Roman"/>
              <a:sym typeface="Times New Roman"/>
            </a:endParaRPr>
          </a:p>
        </p:txBody>
      </p:sp>
      <p:pic>
        <p:nvPicPr>
          <p:cNvPr id="764" name="Google Shape;764;p85"/>
          <p:cNvPicPr preferRelativeResize="0"/>
          <p:nvPr/>
        </p:nvPicPr>
        <p:blipFill>
          <a:blip r:embed="rId3">
            <a:alphaModFix/>
          </a:blip>
          <a:stretch>
            <a:fillRect/>
          </a:stretch>
        </p:blipFill>
        <p:spPr>
          <a:xfrm>
            <a:off x="4183150" y="1365825"/>
            <a:ext cx="4960976" cy="3203676"/>
          </a:xfrm>
          <a:prstGeom prst="rect">
            <a:avLst/>
          </a:prstGeom>
          <a:noFill/>
          <a:ln>
            <a:noFill/>
          </a:ln>
        </p:spPr>
      </p:pic>
      <p:sp>
        <p:nvSpPr>
          <p:cNvPr id="765" name="Google Shape;765;p85"/>
          <p:cNvSpPr txBox="1"/>
          <p:nvPr/>
        </p:nvSpPr>
        <p:spPr>
          <a:xfrm>
            <a:off x="545650" y="890575"/>
            <a:ext cx="3637500" cy="1506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Phần cuối cùng ta sẽ cho ra output gồm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noise predicted: phần này sẽ được đưa vào VAE Decoder để cho ra ảnh ban đầu.</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Giá trị hiệp phương có shape giống với noise predicted (tại sao ? ….)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69" name="Shape 769"/>
        <p:cNvGrpSpPr/>
        <p:nvPr/>
      </p:nvGrpSpPr>
      <p:grpSpPr>
        <a:xfrm>
          <a:off x="0" y="0"/>
          <a:ext cx="0" cy="0"/>
          <a:chOff x="0" y="0"/>
          <a:chExt cx="0" cy="0"/>
        </a:xfrm>
      </p:grpSpPr>
      <p:sp>
        <p:nvSpPr>
          <p:cNvPr id="770" name="Google Shape;770;p86"/>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Architecture (</a:t>
            </a:r>
            <a:r>
              <a:rPr lang="en">
                <a:latin typeface="Times New Roman"/>
                <a:ea typeface="Times New Roman"/>
                <a:cs typeface="Times New Roman"/>
                <a:sym typeface="Times New Roman"/>
              </a:rPr>
              <a:t>Results</a:t>
            </a:r>
            <a:r>
              <a:rPr lang="en">
                <a:latin typeface="Times New Roman"/>
                <a:ea typeface="Times New Roman"/>
                <a:cs typeface="Times New Roman"/>
                <a:sym typeface="Times New Roman"/>
              </a:rPr>
              <a:t>)</a:t>
            </a:r>
            <a:endParaRPr sz="1300">
              <a:solidFill>
                <a:schemeClr val="dk2"/>
              </a:solidFill>
              <a:latin typeface="Times New Roman"/>
              <a:ea typeface="Times New Roman"/>
              <a:cs typeface="Times New Roman"/>
              <a:sym typeface="Times New Roman"/>
            </a:endParaRPr>
          </a:p>
        </p:txBody>
      </p:sp>
      <p:pic>
        <p:nvPicPr>
          <p:cNvPr id="771" name="Google Shape;771;p86"/>
          <p:cNvPicPr preferRelativeResize="0"/>
          <p:nvPr/>
        </p:nvPicPr>
        <p:blipFill>
          <a:blip r:embed="rId3">
            <a:alphaModFix/>
          </a:blip>
          <a:stretch>
            <a:fillRect/>
          </a:stretch>
        </p:blipFill>
        <p:spPr>
          <a:xfrm>
            <a:off x="3456350" y="2489500"/>
            <a:ext cx="3274599" cy="2654000"/>
          </a:xfrm>
          <a:prstGeom prst="rect">
            <a:avLst/>
          </a:prstGeom>
          <a:noFill/>
          <a:ln>
            <a:noFill/>
          </a:ln>
        </p:spPr>
      </p:pic>
      <p:pic>
        <p:nvPicPr>
          <p:cNvPr id="772" name="Google Shape;772;p86"/>
          <p:cNvPicPr preferRelativeResize="0"/>
          <p:nvPr/>
        </p:nvPicPr>
        <p:blipFill>
          <a:blip r:embed="rId4">
            <a:alphaModFix/>
          </a:blip>
          <a:stretch>
            <a:fillRect/>
          </a:stretch>
        </p:blipFill>
        <p:spPr>
          <a:xfrm>
            <a:off x="545650" y="778750"/>
            <a:ext cx="2742703" cy="4364749"/>
          </a:xfrm>
          <a:prstGeom prst="rect">
            <a:avLst/>
          </a:prstGeom>
          <a:noFill/>
          <a:ln>
            <a:noFill/>
          </a:ln>
        </p:spPr>
      </p:pic>
      <p:sp>
        <p:nvSpPr>
          <p:cNvPr id="773" name="Google Shape;773;p86"/>
          <p:cNvSpPr txBox="1"/>
          <p:nvPr/>
        </p:nvSpPr>
        <p:spPr>
          <a:xfrm>
            <a:off x="3456350" y="778750"/>
            <a:ext cx="56877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Ý </a:t>
            </a:r>
            <a:r>
              <a:rPr lang="en" sz="1300">
                <a:solidFill>
                  <a:schemeClr val="dk1"/>
                </a:solidFill>
                <a:latin typeface="Times New Roman"/>
                <a:ea typeface="Times New Roman"/>
                <a:cs typeface="Times New Roman"/>
                <a:sym typeface="Times New Roman"/>
              </a:rPr>
              <a:t>nghĩa</a:t>
            </a:r>
            <a:r>
              <a:rPr lang="en" sz="1300">
                <a:solidFill>
                  <a:schemeClr val="dk1"/>
                </a:solidFill>
                <a:latin typeface="Times New Roman"/>
                <a:ea typeface="Times New Roman"/>
                <a:cs typeface="Times New Roman"/>
                <a:sym typeface="Times New Roman"/>
              </a:rPr>
              <a:t> các thông số:</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FID: thước </a:t>
            </a:r>
            <a:r>
              <a:rPr lang="en" sz="1300">
                <a:solidFill>
                  <a:schemeClr val="dk1"/>
                </a:solidFill>
                <a:latin typeface="Times New Roman"/>
                <a:ea typeface="Times New Roman"/>
                <a:cs typeface="Times New Roman"/>
                <a:sym typeface="Times New Roman"/>
              </a:rPr>
              <a:t>đo</a:t>
            </a:r>
            <a:r>
              <a:rPr lang="en" sz="1300">
                <a:solidFill>
                  <a:schemeClr val="dk1"/>
                </a:solidFill>
                <a:latin typeface="Times New Roman"/>
                <a:ea typeface="Times New Roman"/>
                <a:cs typeface="Times New Roman"/>
                <a:sym typeface="Times New Roman"/>
              </a:rPr>
              <a:t> để đánh giá chất lượng hình ảnh đầu ra có giống ảnh thật hay không. FID thấp được hiểu là ảnh đầu ra tốt.</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sFID: biến thể của FID, được hiểu tương tự FID.</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Times New Roman"/>
                <a:ea typeface="Times New Roman"/>
                <a:cs typeface="Times New Roman"/>
                <a:sym typeface="Times New Roman"/>
              </a:rPr>
              <a:t>IS: đánh giá mức độ đa dạng và chất </a:t>
            </a:r>
            <a:r>
              <a:rPr lang="en" sz="1300">
                <a:solidFill>
                  <a:schemeClr val="dk1"/>
                </a:solidFill>
                <a:latin typeface="Times New Roman"/>
                <a:ea typeface="Times New Roman"/>
                <a:cs typeface="Times New Roman"/>
                <a:sym typeface="Times New Roman"/>
              </a:rPr>
              <a:t>lượng</a:t>
            </a:r>
            <a:r>
              <a:rPr lang="en" sz="1300">
                <a:solidFill>
                  <a:schemeClr val="dk1"/>
                </a:solidFill>
                <a:latin typeface="Times New Roman"/>
                <a:ea typeface="Times New Roman"/>
                <a:cs typeface="Times New Roman"/>
                <a:sym typeface="Times New Roman"/>
              </a:rPr>
              <a:t> của hình ảnh được tạo ra.IS cao được hiểu là ảnh đầu ra đa dạng.</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Roboto"/>
              <a:buChar char="●"/>
            </a:pPr>
            <a:r>
              <a:rPr lang="en" sz="1300" u="sng">
                <a:solidFill>
                  <a:schemeClr val="hlink"/>
                </a:solidFill>
                <a:latin typeface="Times New Roman"/>
                <a:ea typeface="Times New Roman"/>
                <a:cs typeface="Times New Roman"/>
                <a:sym typeface="Times New Roman"/>
                <a:hlinkClick r:id="rId5"/>
              </a:rPr>
              <a:t>Precision và Recall.</a:t>
            </a:r>
            <a:endParaRPr sz="1300">
              <a:solidFill>
                <a:schemeClr val="dk1"/>
              </a:solidFill>
              <a:latin typeface="Roboto"/>
              <a:ea typeface="Roboto"/>
              <a:cs typeface="Roboto"/>
              <a:sym typeface="Roboto"/>
            </a:endParaRPr>
          </a:p>
        </p:txBody>
      </p:sp>
      <p:pic>
        <p:nvPicPr>
          <p:cNvPr id="774" name="Google Shape;774;p86"/>
          <p:cNvPicPr preferRelativeResize="0"/>
          <p:nvPr/>
        </p:nvPicPr>
        <p:blipFill>
          <a:blip r:embed="rId6">
            <a:alphaModFix/>
          </a:blip>
          <a:stretch>
            <a:fillRect/>
          </a:stretch>
        </p:blipFill>
        <p:spPr>
          <a:xfrm>
            <a:off x="7121075" y="2489500"/>
            <a:ext cx="1966648" cy="1149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17" name="Shape 117"/>
        <p:cNvGrpSpPr/>
        <p:nvPr/>
      </p:nvGrpSpPr>
      <p:grpSpPr>
        <a:xfrm>
          <a:off x="0" y="0"/>
          <a:ext cx="0" cy="0"/>
          <a:chOff x="0" y="0"/>
          <a:chExt cx="0" cy="0"/>
        </a:xfrm>
      </p:grpSpPr>
      <p:sp>
        <p:nvSpPr>
          <p:cNvPr id="118" name="Google Shape;118;p20"/>
          <p:cNvSpPr txBox="1"/>
          <p:nvPr/>
        </p:nvSpPr>
        <p:spPr>
          <a:xfrm>
            <a:off x="545650" y="328300"/>
            <a:ext cx="482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FORWARD FROCESS</a:t>
            </a:r>
            <a:endParaRPr sz="1300">
              <a:solidFill>
                <a:schemeClr val="dk2"/>
              </a:solidFill>
              <a:latin typeface="Times New Roman"/>
              <a:ea typeface="Times New Roman"/>
              <a:cs typeface="Times New Roman"/>
              <a:sym typeface="Times New Roman"/>
            </a:endParaRPr>
          </a:p>
        </p:txBody>
      </p:sp>
      <p:sp>
        <p:nvSpPr>
          <p:cNvPr id="119" name="Google Shape;119;p20"/>
          <p:cNvSpPr txBox="1"/>
          <p:nvPr/>
        </p:nvSpPr>
        <p:spPr>
          <a:xfrm>
            <a:off x="521575" y="894275"/>
            <a:ext cx="3000000" cy="3463200"/>
          </a:xfrm>
          <a:prstGeom prst="rect">
            <a:avLst/>
          </a:prstGeom>
          <a:noFill/>
          <a:ln>
            <a:noFill/>
          </a:ln>
        </p:spPr>
        <p:txBody>
          <a:bodyPr anchorCtr="0" anchor="t" bIns="91425" lIns="91425" spcFirstLastPara="1" rIns="91425" wrap="square" tIns="91425">
            <a:spAutoFit/>
          </a:bodyPr>
          <a:lstStyle/>
          <a:p>
            <a:pPr indent="-317500" lvl="0" marL="457200" rtl="0" algn="just">
              <a:lnSpc>
                <a:spcPct val="6818"/>
              </a:lnSpc>
              <a:spcBef>
                <a:spcPts val="1200"/>
              </a:spcBef>
              <a:spcAft>
                <a:spcPts val="0"/>
              </a:spcAft>
              <a:buSzPts val="1400"/>
              <a:buFont typeface="Times New Roman"/>
              <a:buChar char="●"/>
            </a:pPr>
            <a:r>
              <a:rPr lang="en">
                <a:latin typeface="Times New Roman"/>
                <a:ea typeface="Times New Roman"/>
                <a:cs typeface="Times New Roman"/>
                <a:sym typeface="Times New Roman"/>
              </a:rPr>
              <a:t>Từ ảnh đầu vào thêm dần 1 lượng nhiễu theo phân phối chuẩn vào ảnh cho đến khi ảnh bị nhiễu hoàn toàn (Isotropic Gaussian)</a:t>
            </a:r>
            <a:endParaRPr>
              <a:latin typeface="Times New Roman"/>
              <a:ea typeface="Times New Roman"/>
              <a:cs typeface="Times New Roman"/>
              <a:sym typeface="Times New Roman"/>
            </a:endParaRPr>
          </a:p>
          <a:p>
            <a:pPr indent="-311150" lvl="0" marL="457200" rtl="0" algn="just">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Trong mỗi bước thêm nhiễu, lượng nhiễu thêm vào sẽ được điều chỉnh bởi lịch trình Beta (Noise scheduler) với	                  Việc điều chỉnh này sẽ giúp cho việc thêm nhiễu không làm phá hủy đi cấu trúc 1 cách nhanh chóng.</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Lượng nhiễu được thêm vào xt từ xt-1 như công thức bên.</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u="sng">
                <a:solidFill>
                  <a:schemeClr val="hlink"/>
                </a:solidFill>
                <a:latin typeface="Times New Roman"/>
                <a:ea typeface="Times New Roman"/>
                <a:cs typeface="Times New Roman"/>
                <a:sym typeface="Times New Roman"/>
                <a:hlinkClick r:id="rId3"/>
              </a:rPr>
              <a:t>link math</a:t>
            </a:r>
            <a:endParaRPr sz="1300">
              <a:solidFill>
                <a:schemeClr val="dk1"/>
              </a:solidFill>
              <a:latin typeface="Times New Roman"/>
              <a:ea typeface="Times New Roman"/>
              <a:cs typeface="Times New Roman"/>
              <a:sym typeface="Times New Roman"/>
            </a:endParaRPr>
          </a:p>
        </p:txBody>
      </p:sp>
      <p:pic>
        <p:nvPicPr>
          <p:cNvPr id="120" name="Google Shape;120;p20"/>
          <p:cNvPicPr preferRelativeResize="0"/>
          <p:nvPr/>
        </p:nvPicPr>
        <p:blipFill>
          <a:blip r:embed="rId4">
            <a:alphaModFix/>
          </a:blip>
          <a:stretch>
            <a:fillRect/>
          </a:stretch>
        </p:blipFill>
        <p:spPr>
          <a:xfrm>
            <a:off x="2157175" y="2647300"/>
            <a:ext cx="1043259" cy="230950"/>
          </a:xfrm>
          <a:prstGeom prst="rect">
            <a:avLst/>
          </a:prstGeom>
          <a:noFill/>
          <a:ln>
            <a:noFill/>
          </a:ln>
        </p:spPr>
      </p:pic>
      <p:sp>
        <p:nvSpPr>
          <p:cNvPr id="121" name="Google Shape;121;p20"/>
          <p:cNvSpPr txBox="1"/>
          <p:nvPr/>
        </p:nvSpPr>
        <p:spPr>
          <a:xfrm>
            <a:off x="6003763" y="4300225"/>
            <a:ext cx="1173900" cy="284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600">
                <a:solidFill>
                  <a:schemeClr val="dk2"/>
                </a:solidFill>
                <a:latin typeface="Roboto"/>
                <a:ea typeface="Roboto"/>
                <a:cs typeface="Roboto"/>
                <a:sym typeface="Roboto"/>
              </a:rPr>
              <a:t>Phân phối chuẩn(Gauss)</a:t>
            </a:r>
            <a:endParaRPr sz="600">
              <a:solidFill>
                <a:schemeClr val="dk2"/>
              </a:solidFill>
              <a:latin typeface="Roboto"/>
              <a:ea typeface="Roboto"/>
              <a:cs typeface="Roboto"/>
              <a:sym typeface="Roboto"/>
            </a:endParaRPr>
          </a:p>
        </p:txBody>
      </p:sp>
      <p:pic>
        <p:nvPicPr>
          <p:cNvPr id="122" name="Google Shape;122;p20"/>
          <p:cNvPicPr preferRelativeResize="0"/>
          <p:nvPr/>
        </p:nvPicPr>
        <p:blipFill>
          <a:blip r:embed="rId5">
            <a:alphaModFix/>
          </a:blip>
          <a:stretch>
            <a:fillRect/>
          </a:stretch>
        </p:blipFill>
        <p:spPr>
          <a:xfrm>
            <a:off x="3867721" y="2525375"/>
            <a:ext cx="4719075" cy="631737"/>
          </a:xfrm>
          <a:prstGeom prst="rect">
            <a:avLst/>
          </a:prstGeom>
          <a:noFill/>
          <a:ln>
            <a:noFill/>
          </a:ln>
        </p:spPr>
      </p:pic>
      <p:pic>
        <p:nvPicPr>
          <p:cNvPr id="123" name="Google Shape;123;p20"/>
          <p:cNvPicPr preferRelativeResize="0"/>
          <p:nvPr/>
        </p:nvPicPr>
        <p:blipFill>
          <a:blip r:embed="rId6">
            <a:alphaModFix/>
          </a:blip>
          <a:stretch>
            <a:fillRect/>
          </a:stretch>
        </p:blipFill>
        <p:spPr>
          <a:xfrm>
            <a:off x="3894438" y="4515937"/>
            <a:ext cx="1876425" cy="390525"/>
          </a:xfrm>
          <a:prstGeom prst="rect">
            <a:avLst/>
          </a:prstGeom>
          <a:noFill/>
          <a:ln>
            <a:noFill/>
          </a:ln>
        </p:spPr>
      </p:pic>
      <p:sp>
        <p:nvSpPr>
          <p:cNvPr id="124" name="Google Shape;124;p20"/>
          <p:cNvSpPr/>
          <p:nvPr/>
        </p:nvSpPr>
        <p:spPr>
          <a:xfrm>
            <a:off x="3919900" y="3521125"/>
            <a:ext cx="1825500" cy="58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A</a:t>
            </a:r>
            <a:r>
              <a:rPr lang="en" sz="900">
                <a:latin typeface="Roboto"/>
                <a:ea typeface="Roboto"/>
                <a:cs typeface="Roboto"/>
                <a:sym typeface="Roboto"/>
              </a:rPr>
              <a:t>pply reparameterization trick</a:t>
            </a:r>
            <a:endParaRPr sz="800">
              <a:latin typeface="Roboto"/>
              <a:ea typeface="Roboto"/>
              <a:cs typeface="Roboto"/>
              <a:sym typeface="Roboto"/>
            </a:endParaRPr>
          </a:p>
        </p:txBody>
      </p:sp>
      <p:sp>
        <p:nvSpPr>
          <p:cNvPr id="125" name="Google Shape;125;p20"/>
          <p:cNvSpPr/>
          <p:nvPr/>
        </p:nvSpPr>
        <p:spPr>
          <a:xfrm>
            <a:off x="4778050" y="3157088"/>
            <a:ext cx="109200" cy="284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6" name="Google Shape;126;p20"/>
          <p:cNvSpPr/>
          <p:nvPr/>
        </p:nvSpPr>
        <p:spPr>
          <a:xfrm>
            <a:off x="4778050" y="4168225"/>
            <a:ext cx="109200" cy="284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27" name="Google Shape;127;p20"/>
          <p:cNvPicPr preferRelativeResize="0"/>
          <p:nvPr/>
        </p:nvPicPr>
        <p:blipFill>
          <a:blip r:embed="rId7">
            <a:alphaModFix/>
          </a:blip>
          <a:stretch>
            <a:fillRect/>
          </a:stretch>
        </p:blipFill>
        <p:spPr>
          <a:xfrm>
            <a:off x="6258548" y="3521200"/>
            <a:ext cx="2544825" cy="583950"/>
          </a:xfrm>
          <a:prstGeom prst="rect">
            <a:avLst/>
          </a:prstGeom>
          <a:noFill/>
          <a:ln>
            <a:noFill/>
          </a:ln>
        </p:spPr>
      </p:pic>
      <p:sp>
        <p:nvSpPr>
          <p:cNvPr id="128" name="Google Shape;128;p20"/>
          <p:cNvSpPr/>
          <p:nvPr/>
        </p:nvSpPr>
        <p:spPr>
          <a:xfrm>
            <a:off x="5866675" y="3763975"/>
            <a:ext cx="270600" cy="146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9" name="Google Shape;129;p20"/>
          <p:cNvSpPr txBox="1"/>
          <p:nvPr/>
        </p:nvSpPr>
        <p:spPr>
          <a:xfrm>
            <a:off x="4012250" y="561875"/>
            <a:ext cx="9618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Roboto"/>
                <a:ea typeface="Roboto"/>
                <a:cs typeface="Roboto"/>
                <a:sym typeface="Roboto"/>
              </a:rPr>
              <a:t>X0 : Ảnh ban đầu</a:t>
            </a:r>
            <a:endParaRPr sz="800">
              <a:solidFill>
                <a:srgbClr val="FF0000"/>
              </a:solidFill>
              <a:latin typeface="Roboto"/>
              <a:ea typeface="Roboto"/>
              <a:cs typeface="Roboto"/>
              <a:sym typeface="Roboto"/>
            </a:endParaRPr>
          </a:p>
        </p:txBody>
      </p:sp>
      <p:sp>
        <p:nvSpPr>
          <p:cNvPr id="130" name="Google Shape;130;p20"/>
          <p:cNvSpPr/>
          <p:nvPr/>
        </p:nvSpPr>
        <p:spPr>
          <a:xfrm>
            <a:off x="6457696" y="2606090"/>
            <a:ext cx="378000" cy="284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1" name="Google Shape;131;p20"/>
          <p:cNvSpPr/>
          <p:nvPr/>
        </p:nvSpPr>
        <p:spPr>
          <a:xfrm>
            <a:off x="5455431" y="2571752"/>
            <a:ext cx="961800" cy="332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2" name="Google Shape;132;p20"/>
          <p:cNvSpPr/>
          <p:nvPr/>
        </p:nvSpPr>
        <p:spPr>
          <a:xfrm>
            <a:off x="6457700" y="2287050"/>
            <a:ext cx="748800" cy="2847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std</a:t>
            </a:r>
            <a:endParaRPr>
              <a:latin typeface="Roboto"/>
              <a:ea typeface="Roboto"/>
              <a:cs typeface="Roboto"/>
              <a:sym typeface="Roboto"/>
            </a:endParaRPr>
          </a:p>
        </p:txBody>
      </p:sp>
      <p:sp>
        <p:nvSpPr>
          <p:cNvPr id="133" name="Google Shape;133;p20"/>
          <p:cNvSpPr/>
          <p:nvPr/>
        </p:nvSpPr>
        <p:spPr>
          <a:xfrm>
            <a:off x="5561925" y="2195758"/>
            <a:ext cx="748800" cy="2847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mean</a:t>
            </a:r>
            <a:endParaRPr>
              <a:latin typeface="Roboto"/>
              <a:ea typeface="Roboto"/>
              <a:cs typeface="Roboto"/>
              <a:sym typeface="Roboto"/>
            </a:endParaRPr>
          </a:p>
        </p:txBody>
      </p:sp>
      <p:pic>
        <p:nvPicPr>
          <p:cNvPr id="134" name="Google Shape;134;p20"/>
          <p:cNvPicPr preferRelativeResize="0"/>
          <p:nvPr/>
        </p:nvPicPr>
        <p:blipFill>
          <a:blip r:embed="rId8">
            <a:alphaModFix/>
          </a:blip>
          <a:stretch>
            <a:fillRect/>
          </a:stretch>
        </p:blipFill>
        <p:spPr>
          <a:xfrm>
            <a:off x="6003783" y="4584925"/>
            <a:ext cx="1494329" cy="400200"/>
          </a:xfrm>
          <a:prstGeom prst="rect">
            <a:avLst/>
          </a:prstGeom>
          <a:noFill/>
          <a:ln>
            <a:noFill/>
          </a:ln>
        </p:spPr>
      </p:pic>
      <p:pic>
        <p:nvPicPr>
          <p:cNvPr id="135" name="Google Shape;135;p20"/>
          <p:cNvPicPr preferRelativeResize="0"/>
          <p:nvPr/>
        </p:nvPicPr>
        <p:blipFill>
          <a:blip r:embed="rId9">
            <a:alphaModFix/>
          </a:blip>
          <a:stretch>
            <a:fillRect/>
          </a:stretch>
        </p:blipFill>
        <p:spPr>
          <a:xfrm>
            <a:off x="3931310" y="1029126"/>
            <a:ext cx="4846685" cy="785175"/>
          </a:xfrm>
          <a:prstGeom prst="rect">
            <a:avLst/>
          </a:prstGeom>
          <a:noFill/>
          <a:ln>
            <a:noFill/>
          </a:ln>
        </p:spPr>
      </p:pic>
      <p:pic>
        <p:nvPicPr>
          <p:cNvPr id="136" name="Google Shape;136;p20"/>
          <p:cNvPicPr preferRelativeResize="0"/>
          <p:nvPr/>
        </p:nvPicPr>
        <p:blipFill>
          <a:blip r:embed="rId10">
            <a:alphaModFix/>
          </a:blip>
          <a:stretch>
            <a:fillRect/>
          </a:stretch>
        </p:blipFill>
        <p:spPr>
          <a:xfrm rot="4">
            <a:off x="3688200" y="230628"/>
            <a:ext cx="4846700" cy="2846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0" name="Shape 140"/>
        <p:cNvGrpSpPr/>
        <p:nvPr/>
      </p:nvGrpSpPr>
      <p:grpSpPr>
        <a:xfrm>
          <a:off x="0" y="0"/>
          <a:ext cx="0" cy="0"/>
          <a:chOff x="0" y="0"/>
          <a:chExt cx="0" cy="0"/>
        </a:xfrm>
      </p:grpSpPr>
      <p:sp>
        <p:nvSpPr>
          <p:cNvPr id="141" name="Google Shape;141;p21"/>
          <p:cNvSpPr txBox="1"/>
          <p:nvPr/>
        </p:nvSpPr>
        <p:spPr>
          <a:xfrm>
            <a:off x="545650" y="328300"/>
            <a:ext cx="57246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Times New Roman"/>
              <a:buChar char="★"/>
            </a:pPr>
            <a:r>
              <a:rPr lang="en">
                <a:latin typeface="Times New Roman"/>
                <a:ea typeface="Times New Roman"/>
                <a:cs typeface="Times New Roman"/>
                <a:sym typeface="Times New Roman"/>
              </a:rPr>
              <a:t>FORWARD FROCESS - Theo Timesteps (thêm từng bước)</a:t>
            </a:r>
            <a:endParaRPr>
              <a:latin typeface="Times New Roman"/>
              <a:ea typeface="Times New Roman"/>
              <a:cs typeface="Times New Roman"/>
              <a:sym typeface="Times New Roman"/>
            </a:endParaRPr>
          </a:p>
        </p:txBody>
      </p:sp>
      <p:sp>
        <p:nvSpPr>
          <p:cNvPr id="142" name="Google Shape;142;p21"/>
          <p:cNvSpPr txBox="1"/>
          <p:nvPr/>
        </p:nvSpPr>
        <p:spPr>
          <a:xfrm>
            <a:off x="568625" y="1117200"/>
            <a:ext cx="598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1 số loại Noise scheduler: Linear, Cosine, Sigmoid =&gt; ch</a:t>
            </a:r>
            <a:r>
              <a:rPr lang="en" sz="1300">
                <a:solidFill>
                  <a:schemeClr val="dk1"/>
                </a:solidFill>
                <a:latin typeface="Times New Roman"/>
                <a:ea typeface="Times New Roman"/>
                <a:cs typeface="Times New Roman"/>
                <a:sym typeface="Times New Roman"/>
              </a:rPr>
              <a:t>ính là </a:t>
            </a:r>
            <a:endParaRPr sz="1300">
              <a:solidFill>
                <a:schemeClr val="dk1"/>
              </a:solidFill>
              <a:latin typeface="Times New Roman"/>
              <a:ea typeface="Times New Roman"/>
              <a:cs typeface="Times New Roman"/>
              <a:sym typeface="Times New Roman"/>
            </a:endParaRPr>
          </a:p>
        </p:txBody>
      </p:sp>
      <p:pic>
        <p:nvPicPr>
          <p:cNvPr id="143" name="Google Shape;143;p21"/>
          <p:cNvPicPr preferRelativeResize="0"/>
          <p:nvPr/>
        </p:nvPicPr>
        <p:blipFill rotWithShape="1">
          <a:blip r:embed="rId3">
            <a:alphaModFix/>
          </a:blip>
          <a:srcRect b="0" l="0" r="50799" t="0"/>
          <a:stretch/>
        </p:blipFill>
        <p:spPr>
          <a:xfrm>
            <a:off x="5641223" y="1502100"/>
            <a:ext cx="2148276" cy="1773650"/>
          </a:xfrm>
          <a:prstGeom prst="rect">
            <a:avLst/>
          </a:prstGeom>
          <a:noFill/>
          <a:ln>
            <a:noFill/>
          </a:ln>
        </p:spPr>
      </p:pic>
      <p:pic>
        <p:nvPicPr>
          <p:cNvPr id="144" name="Google Shape;144;p21"/>
          <p:cNvPicPr preferRelativeResize="0"/>
          <p:nvPr/>
        </p:nvPicPr>
        <p:blipFill>
          <a:blip r:embed="rId4">
            <a:alphaModFix/>
          </a:blip>
          <a:stretch>
            <a:fillRect/>
          </a:stretch>
        </p:blipFill>
        <p:spPr>
          <a:xfrm>
            <a:off x="545650" y="1502101"/>
            <a:ext cx="3879925" cy="1065475"/>
          </a:xfrm>
          <a:prstGeom prst="rect">
            <a:avLst/>
          </a:prstGeom>
          <a:noFill/>
          <a:ln>
            <a:noFill/>
          </a:ln>
        </p:spPr>
      </p:pic>
      <p:sp>
        <p:nvSpPr>
          <p:cNvPr id="145" name="Google Shape;145;p21"/>
          <p:cNvSpPr txBox="1"/>
          <p:nvPr/>
        </p:nvSpPr>
        <p:spPr>
          <a:xfrm>
            <a:off x="1688850" y="3245300"/>
            <a:ext cx="27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46" name="Google Shape;146;p21"/>
          <p:cNvSpPr txBox="1"/>
          <p:nvPr/>
        </p:nvSpPr>
        <p:spPr>
          <a:xfrm>
            <a:off x="591800" y="2567575"/>
            <a:ext cx="3810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Ảnh ở Linear scheduler bị phá hủy nhanh chóng, còn với Cosine thì lượng nhiễu được thêm vào 1 cách từ từ. Vì vậy việc chọn Noise scheduler cũng cần phải cần nhắc.</a:t>
            </a:r>
            <a:endParaRPr sz="1300">
              <a:solidFill>
                <a:schemeClr val="dk1"/>
              </a:solidFill>
              <a:latin typeface="Times New Roman"/>
              <a:ea typeface="Times New Roman"/>
              <a:cs typeface="Times New Roman"/>
              <a:sym typeface="Times New Roman"/>
            </a:endParaRPr>
          </a:p>
        </p:txBody>
      </p:sp>
      <p:pic>
        <p:nvPicPr>
          <p:cNvPr id="147" name="Google Shape;147;p21"/>
          <p:cNvPicPr preferRelativeResize="0"/>
          <p:nvPr/>
        </p:nvPicPr>
        <p:blipFill>
          <a:blip r:embed="rId5">
            <a:alphaModFix/>
          </a:blip>
          <a:stretch>
            <a:fillRect/>
          </a:stretch>
        </p:blipFill>
        <p:spPr>
          <a:xfrm>
            <a:off x="657913" y="3848750"/>
            <a:ext cx="4752526" cy="693075"/>
          </a:xfrm>
          <a:prstGeom prst="rect">
            <a:avLst/>
          </a:prstGeom>
          <a:noFill/>
          <a:ln>
            <a:noFill/>
          </a:ln>
        </p:spPr>
      </p:pic>
      <p:pic>
        <p:nvPicPr>
          <p:cNvPr id="148" name="Google Shape;148;p21"/>
          <p:cNvPicPr preferRelativeResize="0"/>
          <p:nvPr/>
        </p:nvPicPr>
        <p:blipFill>
          <a:blip r:embed="rId6">
            <a:alphaModFix/>
          </a:blip>
          <a:stretch>
            <a:fillRect/>
          </a:stretch>
        </p:blipFill>
        <p:spPr>
          <a:xfrm>
            <a:off x="4893375" y="1201173"/>
            <a:ext cx="1043259" cy="230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